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diagrams/data2.xml" ContentType="application/vnd.openxmlformats-officedocument.drawingml.diagramData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65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>
        <p:scale>
          <a:sx n="86" d="100"/>
          <a:sy n="86" d="100"/>
        </p:scale>
        <p:origin x="159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A68D9-62A9-444C-9C4F-F961BBC1303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BF310A53-EE63-42C2-B64C-B1BC66AE25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Cooling Benefits from Large Canopy Trees</a:t>
          </a:r>
          <a:endParaRPr lang="en-US"/>
        </a:p>
      </dgm:t>
    </dgm:pt>
    <dgm:pt modelId="{B2D7F2D8-6988-4756-B781-B74C37758312}" type="parTrans" cxnId="{64795201-640F-4841-870D-485541D95A3F}">
      <dgm:prSet/>
      <dgm:spPr/>
      <dgm:t>
        <a:bodyPr/>
        <a:lstStyle/>
        <a:p>
          <a:endParaRPr lang="en-US"/>
        </a:p>
      </dgm:t>
    </dgm:pt>
    <dgm:pt modelId="{DEE7888C-2899-46EC-8BAE-B8A7F2560D26}" type="sibTrans" cxnId="{64795201-640F-4841-870D-485541D95A3F}">
      <dgm:prSet/>
      <dgm:spPr/>
      <dgm:t>
        <a:bodyPr/>
        <a:lstStyle/>
        <a:p>
          <a:endParaRPr lang="en-US"/>
        </a:p>
      </dgm:t>
    </dgm:pt>
    <dgm:pt modelId="{58083E19-31A4-4ED1-9D28-7C670894DE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Financial Feasibility Through Long-Term ROI</a:t>
          </a:r>
          <a:endParaRPr lang="en-US" dirty="0"/>
        </a:p>
      </dgm:t>
    </dgm:pt>
    <dgm:pt modelId="{52217C22-6231-4B11-A593-9B3C1D274C11}" type="parTrans" cxnId="{5C130201-C616-4388-8C61-BB21D7C86387}">
      <dgm:prSet/>
      <dgm:spPr/>
      <dgm:t>
        <a:bodyPr/>
        <a:lstStyle/>
        <a:p>
          <a:endParaRPr lang="en-US"/>
        </a:p>
      </dgm:t>
    </dgm:pt>
    <dgm:pt modelId="{6D85E894-530A-47DC-8B61-2D1B63B0A167}" type="sibTrans" cxnId="{5C130201-C616-4388-8C61-BB21D7C86387}">
      <dgm:prSet/>
      <dgm:spPr/>
      <dgm:t>
        <a:bodyPr/>
        <a:lstStyle/>
        <a:p>
          <a:endParaRPr lang="en-US"/>
        </a:p>
      </dgm:t>
    </dgm:pt>
    <dgm:pt modelId="{11D53639-2115-445F-B2DF-7D7675D2B0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Strategic Placement Enhances Effectiveness</a:t>
          </a:r>
          <a:endParaRPr lang="en-US" dirty="0"/>
        </a:p>
      </dgm:t>
    </dgm:pt>
    <dgm:pt modelId="{78929FD4-B65B-4D87-97DD-A604FA07375D}" type="parTrans" cxnId="{0C847781-652A-4350-807A-62418FCEAF66}">
      <dgm:prSet/>
      <dgm:spPr/>
      <dgm:t>
        <a:bodyPr/>
        <a:lstStyle/>
        <a:p>
          <a:endParaRPr lang="en-US"/>
        </a:p>
      </dgm:t>
    </dgm:pt>
    <dgm:pt modelId="{301C5F48-9A35-4A99-8CC4-CD5753AB8777}" type="sibTrans" cxnId="{0C847781-652A-4350-807A-62418FCEAF66}">
      <dgm:prSet/>
      <dgm:spPr/>
      <dgm:t>
        <a:bodyPr/>
        <a:lstStyle/>
        <a:p>
          <a:endParaRPr lang="en-US"/>
        </a:p>
      </dgm:t>
    </dgm:pt>
    <dgm:pt modelId="{502B4544-64FF-4BCA-B627-96946F8EE2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Community Engagement and Cost Sharing</a:t>
          </a:r>
          <a:endParaRPr lang="en-US" dirty="0"/>
        </a:p>
      </dgm:t>
    </dgm:pt>
    <dgm:pt modelId="{0C0247A1-7C3D-4F8C-AF8F-EDEC66F2C578}" type="parTrans" cxnId="{6A64AC0F-8981-4FB2-9DEA-87C0DE24294E}">
      <dgm:prSet/>
      <dgm:spPr/>
      <dgm:t>
        <a:bodyPr/>
        <a:lstStyle/>
        <a:p>
          <a:endParaRPr lang="en-US"/>
        </a:p>
      </dgm:t>
    </dgm:pt>
    <dgm:pt modelId="{EE9093AC-C419-4907-8A52-8050348885C7}" type="sibTrans" cxnId="{6A64AC0F-8981-4FB2-9DEA-87C0DE24294E}">
      <dgm:prSet/>
      <dgm:spPr/>
      <dgm:t>
        <a:bodyPr/>
        <a:lstStyle/>
        <a:p>
          <a:endParaRPr lang="en-US"/>
        </a:p>
      </dgm:t>
    </dgm:pt>
    <dgm:pt modelId="{5379EFA6-DFE6-4C4B-9C3A-23589F4D0F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Sustainability of Large Tree Strategies</a:t>
          </a:r>
          <a:endParaRPr lang="en-US" dirty="0"/>
        </a:p>
      </dgm:t>
    </dgm:pt>
    <dgm:pt modelId="{A7C8C7C3-0051-4023-8DAF-8DBC99D38F2B}" type="parTrans" cxnId="{408525C1-C06B-48AD-A358-0E3118DC9E24}">
      <dgm:prSet/>
      <dgm:spPr/>
      <dgm:t>
        <a:bodyPr/>
        <a:lstStyle/>
        <a:p>
          <a:endParaRPr lang="en-US"/>
        </a:p>
      </dgm:t>
    </dgm:pt>
    <dgm:pt modelId="{8EE4F505-10BA-416D-9A6C-B141F5891942}" type="sibTrans" cxnId="{408525C1-C06B-48AD-A358-0E3118DC9E24}">
      <dgm:prSet/>
      <dgm:spPr/>
      <dgm:t>
        <a:bodyPr/>
        <a:lstStyle/>
        <a:p>
          <a:endParaRPr lang="en-US"/>
        </a:p>
      </dgm:t>
    </dgm:pt>
    <dgm:pt modelId="{2DFC4724-5C04-4898-9B81-B95CB29751B3}" type="pres">
      <dgm:prSet presAssocID="{214A68D9-62A9-444C-9C4F-F961BBC13037}" presName="root" presStyleCnt="0">
        <dgm:presLayoutVars>
          <dgm:dir/>
          <dgm:resizeHandles val="exact"/>
        </dgm:presLayoutVars>
      </dgm:prSet>
      <dgm:spPr/>
    </dgm:pt>
    <dgm:pt modelId="{7099881D-7214-4BE2-859B-2826E2BE38EF}" type="pres">
      <dgm:prSet presAssocID="{BF310A53-EE63-42C2-B64C-B1BC66AE256C}" presName="compNode" presStyleCnt="0"/>
      <dgm:spPr/>
    </dgm:pt>
    <dgm:pt modelId="{93B9E77A-9463-4E2A-8AD3-A28B7FFB7503}" type="pres">
      <dgm:prSet presAssocID="{BF310A53-EE63-42C2-B64C-B1BC66AE256C}" presName="bgRect" presStyleLbl="bgShp" presStyleIdx="0" presStyleCnt="5"/>
      <dgm:spPr/>
    </dgm:pt>
    <dgm:pt modelId="{9F5DED35-1108-4644-AFF2-47EBAEC112E1}" type="pres">
      <dgm:prSet presAssocID="{BF310A53-EE63-42C2-B64C-B1BC66AE256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 tree"/>
        </a:ext>
      </dgm:extLst>
    </dgm:pt>
    <dgm:pt modelId="{9B1863ED-6086-4794-9CAE-A5BC3FCCED50}" type="pres">
      <dgm:prSet presAssocID="{BF310A53-EE63-42C2-B64C-B1BC66AE256C}" presName="spaceRect" presStyleCnt="0"/>
      <dgm:spPr/>
    </dgm:pt>
    <dgm:pt modelId="{59D78C25-5EBE-4E0F-80B5-06E06A4F5986}" type="pres">
      <dgm:prSet presAssocID="{BF310A53-EE63-42C2-B64C-B1BC66AE256C}" presName="parTx" presStyleLbl="revTx" presStyleIdx="0" presStyleCnt="5">
        <dgm:presLayoutVars>
          <dgm:chMax val="0"/>
          <dgm:chPref val="0"/>
        </dgm:presLayoutVars>
      </dgm:prSet>
      <dgm:spPr/>
    </dgm:pt>
    <dgm:pt modelId="{3FF261AF-6B74-470D-9242-FA7BA86CBCF8}" type="pres">
      <dgm:prSet presAssocID="{DEE7888C-2899-46EC-8BAE-B8A7F2560D26}" presName="sibTrans" presStyleCnt="0"/>
      <dgm:spPr/>
    </dgm:pt>
    <dgm:pt modelId="{B625528D-DD0C-4638-9315-1A9ACBCBD132}" type="pres">
      <dgm:prSet presAssocID="{58083E19-31A4-4ED1-9D28-7C670894DE82}" presName="compNode" presStyleCnt="0"/>
      <dgm:spPr/>
    </dgm:pt>
    <dgm:pt modelId="{39D96BEF-AF5D-40F2-BF0C-0047F633BCF3}" type="pres">
      <dgm:prSet presAssocID="{58083E19-31A4-4ED1-9D28-7C670894DE82}" presName="bgRect" presStyleLbl="bgShp" presStyleIdx="1" presStyleCnt="5"/>
      <dgm:spPr/>
    </dgm:pt>
    <dgm:pt modelId="{F4917756-D24D-495C-BA85-2DD8DB8EA1F1}" type="pres">
      <dgm:prSet presAssocID="{58083E19-31A4-4ED1-9D28-7C670894DE8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8D7892B4-32D4-4B5A-B2DB-C77A6B414DD9}" type="pres">
      <dgm:prSet presAssocID="{58083E19-31A4-4ED1-9D28-7C670894DE82}" presName="spaceRect" presStyleCnt="0"/>
      <dgm:spPr/>
    </dgm:pt>
    <dgm:pt modelId="{54C0F28E-17B1-4CA6-A09E-2D3CD50DE8F0}" type="pres">
      <dgm:prSet presAssocID="{58083E19-31A4-4ED1-9D28-7C670894DE82}" presName="parTx" presStyleLbl="revTx" presStyleIdx="1" presStyleCnt="5">
        <dgm:presLayoutVars>
          <dgm:chMax val="0"/>
          <dgm:chPref val="0"/>
        </dgm:presLayoutVars>
      </dgm:prSet>
      <dgm:spPr/>
    </dgm:pt>
    <dgm:pt modelId="{AEBD2D2D-4818-4AA2-A628-DA39A80D5BF7}" type="pres">
      <dgm:prSet presAssocID="{6D85E894-530A-47DC-8B61-2D1B63B0A167}" presName="sibTrans" presStyleCnt="0"/>
      <dgm:spPr/>
    </dgm:pt>
    <dgm:pt modelId="{60F7DF7E-E283-482E-9CD6-E99131BCC939}" type="pres">
      <dgm:prSet presAssocID="{11D53639-2115-445F-B2DF-7D7675D2B013}" presName="compNode" presStyleCnt="0"/>
      <dgm:spPr/>
    </dgm:pt>
    <dgm:pt modelId="{82E94381-7201-49AD-BBDD-6E4A3DFB5FD4}" type="pres">
      <dgm:prSet presAssocID="{11D53639-2115-445F-B2DF-7D7675D2B013}" presName="bgRect" presStyleLbl="bgShp" presStyleIdx="2" presStyleCnt="5"/>
      <dgm:spPr/>
    </dgm:pt>
    <dgm:pt modelId="{9C9DD017-634F-4A57-BA22-F7E4479D5FFE}" type="pres">
      <dgm:prSet presAssocID="{11D53639-2115-445F-B2DF-7D7675D2B01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7CE72473-AD7B-4EA1-98C5-82785BBEB95E}" type="pres">
      <dgm:prSet presAssocID="{11D53639-2115-445F-B2DF-7D7675D2B013}" presName="spaceRect" presStyleCnt="0"/>
      <dgm:spPr/>
    </dgm:pt>
    <dgm:pt modelId="{935B8EE5-44B9-454A-8146-74C05F04926C}" type="pres">
      <dgm:prSet presAssocID="{11D53639-2115-445F-B2DF-7D7675D2B013}" presName="parTx" presStyleLbl="revTx" presStyleIdx="2" presStyleCnt="5">
        <dgm:presLayoutVars>
          <dgm:chMax val="0"/>
          <dgm:chPref val="0"/>
        </dgm:presLayoutVars>
      </dgm:prSet>
      <dgm:spPr/>
    </dgm:pt>
    <dgm:pt modelId="{D54EAFE2-E504-4059-B7FB-680EA859054D}" type="pres">
      <dgm:prSet presAssocID="{301C5F48-9A35-4A99-8CC4-CD5753AB8777}" presName="sibTrans" presStyleCnt="0"/>
      <dgm:spPr/>
    </dgm:pt>
    <dgm:pt modelId="{1ED3EF45-DC43-41D0-BC8B-94BCAC35FFE4}" type="pres">
      <dgm:prSet presAssocID="{502B4544-64FF-4BCA-B627-96946F8EE202}" presName="compNode" presStyleCnt="0"/>
      <dgm:spPr/>
    </dgm:pt>
    <dgm:pt modelId="{E45FE4EB-809E-49EB-B0D7-A7113DF37025}" type="pres">
      <dgm:prSet presAssocID="{502B4544-64FF-4BCA-B627-96946F8EE202}" presName="bgRect" presStyleLbl="bgShp" presStyleIdx="3" presStyleCnt="5"/>
      <dgm:spPr/>
    </dgm:pt>
    <dgm:pt modelId="{A7BFECC8-5B37-484C-82DE-73D86EDB288D}" type="pres">
      <dgm:prSet presAssocID="{502B4544-64FF-4BCA-B627-96946F8EE20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1BDFC73F-AA23-43AD-A3F6-BF55ED15EB36}" type="pres">
      <dgm:prSet presAssocID="{502B4544-64FF-4BCA-B627-96946F8EE202}" presName="spaceRect" presStyleCnt="0"/>
      <dgm:spPr/>
    </dgm:pt>
    <dgm:pt modelId="{C4CBADB9-3935-4F76-84EF-A4611E2F1922}" type="pres">
      <dgm:prSet presAssocID="{502B4544-64FF-4BCA-B627-96946F8EE202}" presName="parTx" presStyleLbl="revTx" presStyleIdx="3" presStyleCnt="5">
        <dgm:presLayoutVars>
          <dgm:chMax val="0"/>
          <dgm:chPref val="0"/>
        </dgm:presLayoutVars>
      </dgm:prSet>
      <dgm:spPr/>
    </dgm:pt>
    <dgm:pt modelId="{8556A2CA-4928-474F-93DB-551C1F439AB9}" type="pres">
      <dgm:prSet presAssocID="{EE9093AC-C419-4907-8A52-8050348885C7}" presName="sibTrans" presStyleCnt="0"/>
      <dgm:spPr/>
    </dgm:pt>
    <dgm:pt modelId="{3055C499-6E8E-437A-9A74-BF1BF69023AD}" type="pres">
      <dgm:prSet presAssocID="{5379EFA6-DFE6-4C4B-9C3A-23589F4D0FE3}" presName="compNode" presStyleCnt="0"/>
      <dgm:spPr/>
    </dgm:pt>
    <dgm:pt modelId="{0360F382-77C9-4D24-B478-9B18600B0EC6}" type="pres">
      <dgm:prSet presAssocID="{5379EFA6-DFE6-4C4B-9C3A-23589F4D0FE3}" presName="bgRect" presStyleLbl="bgShp" presStyleIdx="4" presStyleCnt="5"/>
      <dgm:spPr/>
    </dgm:pt>
    <dgm:pt modelId="{CFB6368B-7272-4421-986F-85C14EE2CACB}" type="pres">
      <dgm:prSet presAssocID="{5379EFA6-DFE6-4C4B-9C3A-23589F4D0FE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0BBE7225-2B73-4EC3-ACC6-CE74FBE72579}" type="pres">
      <dgm:prSet presAssocID="{5379EFA6-DFE6-4C4B-9C3A-23589F4D0FE3}" presName="spaceRect" presStyleCnt="0"/>
      <dgm:spPr/>
    </dgm:pt>
    <dgm:pt modelId="{DE55E57B-35F4-430C-A385-8FC62A98DA13}" type="pres">
      <dgm:prSet presAssocID="{5379EFA6-DFE6-4C4B-9C3A-23589F4D0FE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C130201-C616-4388-8C61-BB21D7C86387}" srcId="{214A68D9-62A9-444C-9C4F-F961BBC13037}" destId="{58083E19-31A4-4ED1-9D28-7C670894DE82}" srcOrd="1" destOrd="0" parTransId="{52217C22-6231-4B11-A593-9B3C1D274C11}" sibTransId="{6D85E894-530A-47DC-8B61-2D1B63B0A167}"/>
    <dgm:cxn modelId="{64795201-640F-4841-870D-485541D95A3F}" srcId="{214A68D9-62A9-444C-9C4F-F961BBC13037}" destId="{BF310A53-EE63-42C2-B64C-B1BC66AE256C}" srcOrd="0" destOrd="0" parTransId="{B2D7F2D8-6988-4756-B781-B74C37758312}" sibTransId="{DEE7888C-2899-46EC-8BAE-B8A7F2560D26}"/>
    <dgm:cxn modelId="{6A64AC0F-8981-4FB2-9DEA-87C0DE24294E}" srcId="{214A68D9-62A9-444C-9C4F-F961BBC13037}" destId="{502B4544-64FF-4BCA-B627-96946F8EE202}" srcOrd="3" destOrd="0" parTransId="{0C0247A1-7C3D-4F8C-AF8F-EDEC66F2C578}" sibTransId="{EE9093AC-C419-4907-8A52-8050348885C7}"/>
    <dgm:cxn modelId="{6DECFE13-790B-4992-94A8-F39B31F52144}" type="presOf" srcId="{58083E19-31A4-4ED1-9D28-7C670894DE82}" destId="{54C0F28E-17B1-4CA6-A09E-2D3CD50DE8F0}" srcOrd="0" destOrd="0" presId="urn:microsoft.com/office/officeart/2018/2/layout/IconVerticalSolidList"/>
    <dgm:cxn modelId="{BA9A4334-A808-4687-9A71-3AAEFF627CCF}" type="presOf" srcId="{11D53639-2115-445F-B2DF-7D7675D2B013}" destId="{935B8EE5-44B9-454A-8146-74C05F04926C}" srcOrd="0" destOrd="0" presId="urn:microsoft.com/office/officeart/2018/2/layout/IconVerticalSolidList"/>
    <dgm:cxn modelId="{B5081D48-9781-4F92-85BD-CDEB89DBA0F0}" type="presOf" srcId="{502B4544-64FF-4BCA-B627-96946F8EE202}" destId="{C4CBADB9-3935-4F76-84EF-A4611E2F1922}" srcOrd="0" destOrd="0" presId="urn:microsoft.com/office/officeart/2018/2/layout/IconVerticalSolidList"/>
    <dgm:cxn modelId="{0C847781-652A-4350-807A-62418FCEAF66}" srcId="{214A68D9-62A9-444C-9C4F-F961BBC13037}" destId="{11D53639-2115-445F-B2DF-7D7675D2B013}" srcOrd="2" destOrd="0" parTransId="{78929FD4-B65B-4D87-97DD-A604FA07375D}" sibTransId="{301C5F48-9A35-4A99-8CC4-CD5753AB8777}"/>
    <dgm:cxn modelId="{24119291-DD36-4BC9-9563-053269A0E1FA}" type="presOf" srcId="{214A68D9-62A9-444C-9C4F-F961BBC13037}" destId="{2DFC4724-5C04-4898-9B81-B95CB29751B3}" srcOrd="0" destOrd="0" presId="urn:microsoft.com/office/officeart/2018/2/layout/IconVerticalSolidList"/>
    <dgm:cxn modelId="{9552FC94-0A0E-49B4-A854-71E63CB421AC}" type="presOf" srcId="{BF310A53-EE63-42C2-B64C-B1BC66AE256C}" destId="{59D78C25-5EBE-4E0F-80B5-06E06A4F5986}" srcOrd="0" destOrd="0" presId="urn:microsoft.com/office/officeart/2018/2/layout/IconVerticalSolidList"/>
    <dgm:cxn modelId="{408525C1-C06B-48AD-A358-0E3118DC9E24}" srcId="{214A68D9-62A9-444C-9C4F-F961BBC13037}" destId="{5379EFA6-DFE6-4C4B-9C3A-23589F4D0FE3}" srcOrd="4" destOrd="0" parTransId="{A7C8C7C3-0051-4023-8DAF-8DBC99D38F2B}" sibTransId="{8EE4F505-10BA-416D-9A6C-B141F5891942}"/>
    <dgm:cxn modelId="{3768DFF6-0CE8-47A4-A654-89EFC6E2890E}" type="presOf" srcId="{5379EFA6-DFE6-4C4B-9C3A-23589F4D0FE3}" destId="{DE55E57B-35F4-430C-A385-8FC62A98DA13}" srcOrd="0" destOrd="0" presId="urn:microsoft.com/office/officeart/2018/2/layout/IconVerticalSolidList"/>
    <dgm:cxn modelId="{5446184A-ED16-4BCE-A337-839C8141031D}" type="presParOf" srcId="{2DFC4724-5C04-4898-9B81-B95CB29751B3}" destId="{7099881D-7214-4BE2-859B-2826E2BE38EF}" srcOrd="0" destOrd="0" presId="urn:microsoft.com/office/officeart/2018/2/layout/IconVerticalSolidList"/>
    <dgm:cxn modelId="{5C45E8ED-90B7-4F4C-90F8-DBE8070ED9A3}" type="presParOf" srcId="{7099881D-7214-4BE2-859B-2826E2BE38EF}" destId="{93B9E77A-9463-4E2A-8AD3-A28B7FFB7503}" srcOrd="0" destOrd="0" presId="urn:microsoft.com/office/officeart/2018/2/layout/IconVerticalSolidList"/>
    <dgm:cxn modelId="{6624E03B-466D-4D80-977B-F9FA7C7A5E3F}" type="presParOf" srcId="{7099881D-7214-4BE2-859B-2826E2BE38EF}" destId="{9F5DED35-1108-4644-AFF2-47EBAEC112E1}" srcOrd="1" destOrd="0" presId="urn:microsoft.com/office/officeart/2018/2/layout/IconVerticalSolidList"/>
    <dgm:cxn modelId="{F64885C0-CAB7-42C4-8584-6E7A9C1F18A5}" type="presParOf" srcId="{7099881D-7214-4BE2-859B-2826E2BE38EF}" destId="{9B1863ED-6086-4794-9CAE-A5BC3FCCED50}" srcOrd="2" destOrd="0" presId="urn:microsoft.com/office/officeart/2018/2/layout/IconVerticalSolidList"/>
    <dgm:cxn modelId="{35D8CFB9-97FC-4A05-B1DE-E589F8C39919}" type="presParOf" srcId="{7099881D-7214-4BE2-859B-2826E2BE38EF}" destId="{59D78C25-5EBE-4E0F-80B5-06E06A4F5986}" srcOrd="3" destOrd="0" presId="urn:microsoft.com/office/officeart/2018/2/layout/IconVerticalSolidList"/>
    <dgm:cxn modelId="{4DD64B01-E070-487D-9901-9BE28339D916}" type="presParOf" srcId="{2DFC4724-5C04-4898-9B81-B95CB29751B3}" destId="{3FF261AF-6B74-470D-9242-FA7BA86CBCF8}" srcOrd="1" destOrd="0" presId="urn:microsoft.com/office/officeart/2018/2/layout/IconVerticalSolidList"/>
    <dgm:cxn modelId="{E76DA050-354C-4C87-B6BF-22C7590612C9}" type="presParOf" srcId="{2DFC4724-5C04-4898-9B81-B95CB29751B3}" destId="{B625528D-DD0C-4638-9315-1A9ACBCBD132}" srcOrd="2" destOrd="0" presId="urn:microsoft.com/office/officeart/2018/2/layout/IconVerticalSolidList"/>
    <dgm:cxn modelId="{94A5D4AA-B725-4158-B769-8B984AC16E04}" type="presParOf" srcId="{B625528D-DD0C-4638-9315-1A9ACBCBD132}" destId="{39D96BEF-AF5D-40F2-BF0C-0047F633BCF3}" srcOrd="0" destOrd="0" presId="urn:microsoft.com/office/officeart/2018/2/layout/IconVerticalSolidList"/>
    <dgm:cxn modelId="{0559F1B1-997F-4B18-AE7E-6B10C78EC55D}" type="presParOf" srcId="{B625528D-DD0C-4638-9315-1A9ACBCBD132}" destId="{F4917756-D24D-495C-BA85-2DD8DB8EA1F1}" srcOrd="1" destOrd="0" presId="urn:microsoft.com/office/officeart/2018/2/layout/IconVerticalSolidList"/>
    <dgm:cxn modelId="{B477F483-4475-4FD3-A89E-B0358B449FED}" type="presParOf" srcId="{B625528D-DD0C-4638-9315-1A9ACBCBD132}" destId="{8D7892B4-32D4-4B5A-B2DB-C77A6B414DD9}" srcOrd="2" destOrd="0" presId="urn:microsoft.com/office/officeart/2018/2/layout/IconVerticalSolidList"/>
    <dgm:cxn modelId="{2CD81D46-57EA-4266-A5C5-ADB920545FA5}" type="presParOf" srcId="{B625528D-DD0C-4638-9315-1A9ACBCBD132}" destId="{54C0F28E-17B1-4CA6-A09E-2D3CD50DE8F0}" srcOrd="3" destOrd="0" presId="urn:microsoft.com/office/officeart/2018/2/layout/IconVerticalSolidList"/>
    <dgm:cxn modelId="{6005851D-0F5A-4902-83F1-037C25A04288}" type="presParOf" srcId="{2DFC4724-5C04-4898-9B81-B95CB29751B3}" destId="{AEBD2D2D-4818-4AA2-A628-DA39A80D5BF7}" srcOrd="3" destOrd="0" presId="urn:microsoft.com/office/officeart/2018/2/layout/IconVerticalSolidList"/>
    <dgm:cxn modelId="{40070D1C-463D-4E88-BB4C-E6DDCCA5A419}" type="presParOf" srcId="{2DFC4724-5C04-4898-9B81-B95CB29751B3}" destId="{60F7DF7E-E283-482E-9CD6-E99131BCC939}" srcOrd="4" destOrd="0" presId="urn:microsoft.com/office/officeart/2018/2/layout/IconVerticalSolidList"/>
    <dgm:cxn modelId="{224BAA77-B12B-48AF-8E1A-3FE70464CAC8}" type="presParOf" srcId="{60F7DF7E-E283-482E-9CD6-E99131BCC939}" destId="{82E94381-7201-49AD-BBDD-6E4A3DFB5FD4}" srcOrd="0" destOrd="0" presId="urn:microsoft.com/office/officeart/2018/2/layout/IconVerticalSolidList"/>
    <dgm:cxn modelId="{BF999B71-3FBB-4256-8663-48ED8E2EDDDD}" type="presParOf" srcId="{60F7DF7E-E283-482E-9CD6-E99131BCC939}" destId="{9C9DD017-634F-4A57-BA22-F7E4479D5FFE}" srcOrd="1" destOrd="0" presId="urn:microsoft.com/office/officeart/2018/2/layout/IconVerticalSolidList"/>
    <dgm:cxn modelId="{E748BE9B-1F8E-4754-8730-89CCCB1B637D}" type="presParOf" srcId="{60F7DF7E-E283-482E-9CD6-E99131BCC939}" destId="{7CE72473-AD7B-4EA1-98C5-82785BBEB95E}" srcOrd="2" destOrd="0" presId="urn:microsoft.com/office/officeart/2018/2/layout/IconVerticalSolidList"/>
    <dgm:cxn modelId="{C6F5AC0D-A41D-471A-AF85-A2CA983BC13A}" type="presParOf" srcId="{60F7DF7E-E283-482E-9CD6-E99131BCC939}" destId="{935B8EE5-44B9-454A-8146-74C05F04926C}" srcOrd="3" destOrd="0" presId="urn:microsoft.com/office/officeart/2018/2/layout/IconVerticalSolidList"/>
    <dgm:cxn modelId="{7C914261-41C9-4957-ACA1-DE59364DEBB0}" type="presParOf" srcId="{2DFC4724-5C04-4898-9B81-B95CB29751B3}" destId="{D54EAFE2-E504-4059-B7FB-680EA859054D}" srcOrd="5" destOrd="0" presId="urn:microsoft.com/office/officeart/2018/2/layout/IconVerticalSolidList"/>
    <dgm:cxn modelId="{12477E4F-DA25-4096-8E1D-AB2A65F89706}" type="presParOf" srcId="{2DFC4724-5C04-4898-9B81-B95CB29751B3}" destId="{1ED3EF45-DC43-41D0-BC8B-94BCAC35FFE4}" srcOrd="6" destOrd="0" presId="urn:microsoft.com/office/officeart/2018/2/layout/IconVerticalSolidList"/>
    <dgm:cxn modelId="{84FBDBDF-B58B-4DEB-98C0-656AD44DEBBF}" type="presParOf" srcId="{1ED3EF45-DC43-41D0-BC8B-94BCAC35FFE4}" destId="{E45FE4EB-809E-49EB-B0D7-A7113DF37025}" srcOrd="0" destOrd="0" presId="urn:microsoft.com/office/officeart/2018/2/layout/IconVerticalSolidList"/>
    <dgm:cxn modelId="{7A2892AF-D923-4AA8-8D89-6993E67DB8AF}" type="presParOf" srcId="{1ED3EF45-DC43-41D0-BC8B-94BCAC35FFE4}" destId="{A7BFECC8-5B37-484C-82DE-73D86EDB288D}" srcOrd="1" destOrd="0" presId="urn:microsoft.com/office/officeart/2018/2/layout/IconVerticalSolidList"/>
    <dgm:cxn modelId="{1E03912E-D194-49B4-AFD3-151885BCFB2C}" type="presParOf" srcId="{1ED3EF45-DC43-41D0-BC8B-94BCAC35FFE4}" destId="{1BDFC73F-AA23-43AD-A3F6-BF55ED15EB36}" srcOrd="2" destOrd="0" presId="urn:microsoft.com/office/officeart/2018/2/layout/IconVerticalSolidList"/>
    <dgm:cxn modelId="{27A25265-F025-4FC6-9CCC-0EEDEBC98C31}" type="presParOf" srcId="{1ED3EF45-DC43-41D0-BC8B-94BCAC35FFE4}" destId="{C4CBADB9-3935-4F76-84EF-A4611E2F1922}" srcOrd="3" destOrd="0" presId="urn:microsoft.com/office/officeart/2018/2/layout/IconVerticalSolidList"/>
    <dgm:cxn modelId="{C42B1780-43D7-4CA1-A276-A9CDCE7DE054}" type="presParOf" srcId="{2DFC4724-5C04-4898-9B81-B95CB29751B3}" destId="{8556A2CA-4928-474F-93DB-551C1F439AB9}" srcOrd="7" destOrd="0" presId="urn:microsoft.com/office/officeart/2018/2/layout/IconVerticalSolidList"/>
    <dgm:cxn modelId="{E4D937B4-B97E-4374-A1FB-D3E698507D69}" type="presParOf" srcId="{2DFC4724-5C04-4898-9B81-B95CB29751B3}" destId="{3055C499-6E8E-437A-9A74-BF1BF69023AD}" srcOrd="8" destOrd="0" presId="urn:microsoft.com/office/officeart/2018/2/layout/IconVerticalSolidList"/>
    <dgm:cxn modelId="{75CF3279-467B-42C4-B6BA-05B13EEE1331}" type="presParOf" srcId="{3055C499-6E8E-437A-9A74-BF1BF69023AD}" destId="{0360F382-77C9-4D24-B478-9B18600B0EC6}" srcOrd="0" destOrd="0" presId="urn:microsoft.com/office/officeart/2018/2/layout/IconVerticalSolidList"/>
    <dgm:cxn modelId="{D531E4A3-3197-42C7-BF55-CE1452E6A88C}" type="presParOf" srcId="{3055C499-6E8E-437A-9A74-BF1BF69023AD}" destId="{CFB6368B-7272-4421-986F-85C14EE2CACB}" srcOrd="1" destOrd="0" presId="urn:microsoft.com/office/officeart/2018/2/layout/IconVerticalSolidList"/>
    <dgm:cxn modelId="{ADBED694-57FA-4558-98DE-73C75AFE0BEA}" type="presParOf" srcId="{3055C499-6E8E-437A-9A74-BF1BF69023AD}" destId="{0BBE7225-2B73-4EC3-ACC6-CE74FBE72579}" srcOrd="2" destOrd="0" presId="urn:microsoft.com/office/officeart/2018/2/layout/IconVerticalSolidList"/>
    <dgm:cxn modelId="{18BA2C61-BB00-4EDC-B838-345BCF81FBC2}" type="presParOf" srcId="{3055C499-6E8E-437A-9A74-BF1BF69023AD}" destId="{DE55E57B-35F4-430C-A385-8FC62A98DA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9507F7-741D-44C3-9BC2-DE9333DF363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E8A54AB-48D8-4827-81FF-2B14903D001A}">
      <dgm:prSet/>
      <dgm:spPr/>
      <dgm:t>
        <a:bodyPr/>
        <a:lstStyle/>
        <a:p>
          <a:r>
            <a:rPr lang="en-US"/>
            <a:t>Improved quality of life</a:t>
          </a:r>
        </a:p>
      </dgm:t>
    </dgm:pt>
    <dgm:pt modelId="{11632115-74F6-4787-88D3-1F73B67EFE11}" type="parTrans" cxnId="{EBE81F1D-3964-4BD2-ADDF-C9F97B7157F1}">
      <dgm:prSet/>
      <dgm:spPr/>
      <dgm:t>
        <a:bodyPr/>
        <a:lstStyle/>
        <a:p>
          <a:endParaRPr lang="en-US"/>
        </a:p>
      </dgm:t>
    </dgm:pt>
    <dgm:pt modelId="{D9642F66-1644-404F-9462-0C22132C08A8}" type="sibTrans" cxnId="{EBE81F1D-3964-4BD2-ADDF-C9F97B7157F1}">
      <dgm:prSet/>
      <dgm:spPr/>
      <dgm:t>
        <a:bodyPr/>
        <a:lstStyle/>
        <a:p>
          <a:endParaRPr lang="en-US"/>
        </a:p>
      </dgm:t>
    </dgm:pt>
    <dgm:pt modelId="{C03D2335-4E41-4321-81A9-81264958449F}">
      <dgm:prSet/>
      <dgm:spPr/>
      <dgm:t>
        <a:bodyPr/>
        <a:lstStyle/>
        <a:p>
          <a:r>
            <a:rPr lang="en-US"/>
            <a:t>Economic Benefits</a:t>
          </a:r>
        </a:p>
      </dgm:t>
    </dgm:pt>
    <dgm:pt modelId="{A644F9C4-1BEF-40E4-AEE4-68368C511318}" type="parTrans" cxnId="{A129476D-7DFE-450F-A309-72618CDBDAEE}">
      <dgm:prSet/>
      <dgm:spPr/>
      <dgm:t>
        <a:bodyPr/>
        <a:lstStyle/>
        <a:p>
          <a:endParaRPr lang="en-US"/>
        </a:p>
      </dgm:t>
    </dgm:pt>
    <dgm:pt modelId="{0B8591EA-8794-4149-8651-3B1980ECF4BB}" type="sibTrans" cxnId="{A129476D-7DFE-450F-A309-72618CDBDAEE}">
      <dgm:prSet/>
      <dgm:spPr/>
      <dgm:t>
        <a:bodyPr/>
        <a:lstStyle/>
        <a:p>
          <a:endParaRPr lang="en-US"/>
        </a:p>
      </dgm:t>
    </dgm:pt>
    <dgm:pt modelId="{83622BFC-1887-4C14-A05D-EB4D15BECBF2}">
      <dgm:prSet/>
      <dgm:spPr/>
      <dgm:t>
        <a:bodyPr/>
        <a:lstStyle/>
        <a:p>
          <a:r>
            <a:rPr lang="en-US"/>
            <a:t>Environmental Resilience</a:t>
          </a:r>
        </a:p>
      </dgm:t>
    </dgm:pt>
    <dgm:pt modelId="{541D77F7-18B5-4084-BC95-C30E2CECF877}" type="parTrans" cxnId="{FD213D76-139B-4C92-81D1-DB44180DBF57}">
      <dgm:prSet/>
      <dgm:spPr/>
      <dgm:t>
        <a:bodyPr/>
        <a:lstStyle/>
        <a:p>
          <a:endParaRPr lang="en-US"/>
        </a:p>
      </dgm:t>
    </dgm:pt>
    <dgm:pt modelId="{179C96D8-368E-4085-847C-E07C031C837A}" type="sibTrans" cxnId="{FD213D76-139B-4C92-81D1-DB44180DBF57}">
      <dgm:prSet/>
      <dgm:spPr/>
      <dgm:t>
        <a:bodyPr/>
        <a:lstStyle/>
        <a:p>
          <a:endParaRPr lang="en-US"/>
        </a:p>
      </dgm:t>
    </dgm:pt>
    <dgm:pt modelId="{8F9B95B3-50C7-491C-8676-FBB75018F5C5}">
      <dgm:prSet/>
      <dgm:spPr/>
      <dgm:t>
        <a:bodyPr/>
        <a:lstStyle/>
        <a:p>
          <a:r>
            <a:rPr lang="en-US"/>
            <a:t>Social Equity</a:t>
          </a:r>
        </a:p>
      </dgm:t>
    </dgm:pt>
    <dgm:pt modelId="{E24D1B66-3158-4A0D-9BD9-3F5ADE0E9DD4}" type="parTrans" cxnId="{ACB1E82D-159C-4BB5-9DE7-7F39374ED7AF}">
      <dgm:prSet/>
      <dgm:spPr/>
      <dgm:t>
        <a:bodyPr/>
        <a:lstStyle/>
        <a:p>
          <a:endParaRPr lang="en-US"/>
        </a:p>
      </dgm:t>
    </dgm:pt>
    <dgm:pt modelId="{FA7479FA-CC26-4EEC-9930-D55A085415AB}" type="sibTrans" cxnId="{ACB1E82D-159C-4BB5-9DE7-7F39374ED7AF}">
      <dgm:prSet/>
      <dgm:spPr/>
      <dgm:t>
        <a:bodyPr/>
        <a:lstStyle/>
        <a:p>
          <a:endParaRPr lang="en-US"/>
        </a:p>
      </dgm:t>
    </dgm:pt>
    <dgm:pt modelId="{CC7FA627-BB28-4929-90BF-B20F4DBEBB4F}" type="pres">
      <dgm:prSet presAssocID="{ED9507F7-741D-44C3-9BC2-DE9333DF3633}" presName="root" presStyleCnt="0">
        <dgm:presLayoutVars>
          <dgm:dir/>
          <dgm:resizeHandles val="exact"/>
        </dgm:presLayoutVars>
      </dgm:prSet>
      <dgm:spPr/>
    </dgm:pt>
    <dgm:pt modelId="{AC53834D-6A1D-4371-A304-0F2FE21537D2}" type="pres">
      <dgm:prSet presAssocID="{5E8A54AB-48D8-4827-81FF-2B14903D001A}" presName="compNode" presStyleCnt="0"/>
      <dgm:spPr/>
    </dgm:pt>
    <dgm:pt modelId="{B2652CD8-289B-4859-83E2-2C510109D372}" type="pres">
      <dgm:prSet presAssocID="{5E8A54AB-48D8-4827-81FF-2B14903D001A}" presName="bgRect" presStyleLbl="bgShp" presStyleIdx="0" presStyleCnt="4"/>
      <dgm:spPr/>
    </dgm:pt>
    <dgm:pt modelId="{2FD2F57A-6E11-4EB9-8C9B-1773C327509B}" type="pres">
      <dgm:prSet presAssocID="{5E8A54AB-48D8-4827-81FF-2B14903D001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0A18B2D6-42DC-441A-ADBD-CF7B22DEF455}" type="pres">
      <dgm:prSet presAssocID="{5E8A54AB-48D8-4827-81FF-2B14903D001A}" presName="spaceRect" presStyleCnt="0"/>
      <dgm:spPr/>
    </dgm:pt>
    <dgm:pt modelId="{6CB83EFF-C1E0-4899-ADB8-8A469769FCE3}" type="pres">
      <dgm:prSet presAssocID="{5E8A54AB-48D8-4827-81FF-2B14903D001A}" presName="parTx" presStyleLbl="revTx" presStyleIdx="0" presStyleCnt="4">
        <dgm:presLayoutVars>
          <dgm:chMax val="0"/>
          <dgm:chPref val="0"/>
        </dgm:presLayoutVars>
      </dgm:prSet>
      <dgm:spPr/>
    </dgm:pt>
    <dgm:pt modelId="{08A8E35D-F149-45A7-9A96-CC0BCDF69EF2}" type="pres">
      <dgm:prSet presAssocID="{D9642F66-1644-404F-9462-0C22132C08A8}" presName="sibTrans" presStyleCnt="0"/>
      <dgm:spPr/>
    </dgm:pt>
    <dgm:pt modelId="{49E9A671-7C6D-4B64-AF07-0F45C89E8817}" type="pres">
      <dgm:prSet presAssocID="{C03D2335-4E41-4321-81A9-81264958449F}" presName="compNode" presStyleCnt="0"/>
      <dgm:spPr/>
    </dgm:pt>
    <dgm:pt modelId="{9FCF3E7C-B0ED-49B9-861D-2FFF2697275E}" type="pres">
      <dgm:prSet presAssocID="{C03D2335-4E41-4321-81A9-81264958449F}" presName="bgRect" presStyleLbl="bgShp" presStyleIdx="1" presStyleCnt="4"/>
      <dgm:spPr/>
    </dgm:pt>
    <dgm:pt modelId="{441D88E6-F2FC-4472-9E05-700FA0380DBD}" type="pres">
      <dgm:prSet presAssocID="{C03D2335-4E41-4321-81A9-81264958449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166A9079-5BBF-4D8C-92D7-3E9F6BE74148}" type="pres">
      <dgm:prSet presAssocID="{C03D2335-4E41-4321-81A9-81264958449F}" presName="spaceRect" presStyleCnt="0"/>
      <dgm:spPr/>
    </dgm:pt>
    <dgm:pt modelId="{A20BE5F3-38F8-4613-827E-37AED4838F9C}" type="pres">
      <dgm:prSet presAssocID="{C03D2335-4E41-4321-81A9-81264958449F}" presName="parTx" presStyleLbl="revTx" presStyleIdx="1" presStyleCnt="4">
        <dgm:presLayoutVars>
          <dgm:chMax val="0"/>
          <dgm:chPref val="0"/>
        </dgm:presLayoutVars>
      </dgm:prSet>
      <dgm:spPr/>
    </dgm:pt>
    <dgm:pt modelId="{ACE6AE60-F4E9-4CA3-A0D8-B14237C17D64}" type="pres">
      <dgm:prSet presAssocID="{0B8591EA-8794-4149-8651-3B1980ECF4BB}" presName="sibTrans" presStyleCnt="0"/>
      <dgm:spPr/>
    </dgm:pt>
    <dgm:pt modelId="{630064FE-D621-44B5-9093-F148389690CA}" type="pres">
      <dgm:prSet presAssocID="{83622BFC-1887-4C14-A05D-EB4D15BECBF2}" presName="compNode" presStyleCnt="0"/>
      <dgm:spPr/>
    </dgm:pt>
    <dgm:pt modelId="{F98A74FB-8541-43B9-8549-2B2D6E9F802C}" type="pres">
      <dgm:prSet presAssocID="{83622BFC-1887-4C14-A05D-EB4D15BECBF2}" presName="bgRect" presStyleLbl="bgShp" presStyleIdx="2" presStyleCnt="4"/>
      <dgm:spPr/>
    </dgm:pt>
    <dgm:pt modelId="{27A88BE5-878B-4A9A-AF6B-0352FD33E105}" type="pres">
      <dgm:prSet presAssocID="{83622BFC-1887-4C14-A05D-EB4D15BECBF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C5725B1A-1DD0-4767-8C2F-5896743C0661}" type="pres">
      <dgm:prSet presAssocID="{83622BFC-1887-4C14-A05D-EB4D15BECBF2}" presName="spaceRect" presStyleCnt="0"/>
      <dgm:spPr/>
    </dgm:pt>
    <dgm:pt modelId="{E477C1F6-130E-459D-B2D0-294633E2E35E}" type="pres">
      <dgm:prSet presAssocID="{83622BFC-1887-4C14-A05D-EB4D15BECBF2}" presName="parTx" presStyleLbl="revTx" presStyleIdx="2" presStyleCnt="4">
        <dgm:presLayoutVars>
          <dgm:chMax val="0"/>
          <dgm:chPref val="0"/>
        </dgm:presLayoutVars>
      </dgm:prSet>
      <dgm:spPr/>
    </dgm:pt>
    <dgm:pt modelId="{A9D4F7E6-4E30-4B97-AA9C-FE95EF800A2D}" type="pres">
      <dgm:prSet presAssocID="{179C96D8-368E-4085-847C-E07C031C837A}" presName="sibTrans" presStyleCnt="0"/>
      <dgm:spPr/>
    </dgm:pt>
    <dgm:pt modelId="{B84A4744-1EEB-40A3-BC78-4E94742EEBC9}" type="pres">
      <dgm:prSet presAssocID="{8F9B95B3-50C7-491C-8676-FBB75018F5C5}" presName="compNode" presStyleCnt="0"/>
      <dgm:spPr/>
    </dgm:pt>
    <dgm:pt modelId="{07DFD858-A06F-4433-A6A7-6A63DDAA3356}" type="pres">
      <dgm:prSet presAssocID="{8F9B95B3-50C7-491C-8676-FBB75018F5C5}" presName="bgRect" presStyleLbl="bgShp" presStyleIdx="3" presStyleCnt="4"/>
      <dgm:spPr/>
    </dgm:pt>
    <dgm:pt modelId="{6F254589-9C36-4765-B7BC-B78B4AAAC967}" type="pres">
      <dgm:prSet presAssocID="{8F9B95B3-50C7-491C-8676-FBB75018F5C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4273111-F6E6-4634-A763-C10E62D91CC0}" type="pres">
      <dgm:prSet presAssocID="{8F9B95B3-50C7-491C-8676-FBB75018F5C5}" presName="spaceRect" presStyleCnt="0"/>
      <dgm:spPr/>
    </dgm:pt>
    <dgm:pt modelId="{F427B292-625B-437C-8ECE-AA7676C2061E}" type="pres">
      <dgm:prSet presAssocID="{8F9B95B3-50C7-491C-8676-FBB75018F5C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58CD50C-84C1-4EB8-8239-0EDD0C2DB672}" type="presOf" srcId="{ED9507F7-741D-44C3-9BC2-DE9333DF3633}" destId="{CC7FA627-BB28-4929-90BF-B20F4DBEBB4F}" srcOrd="0" destOrd="0" presId="urn:microsoft.com/office/officeart/2018/2/layout/IconVerticalSolidList"/>
    <dgm:cxn modelId="{EBE81F1D-3964-4BD2-ADDF-C9F97B7157F1}" srcId="{ED9507F7-741D-44C3-9BC2-DE9333DF3633}" destId="{5E8A54AB-48D8-4827-81FF-2B14903D001A}" srcOrd="0" destOrd="0" parTransId="{11632115-74F6-4787-88D3-1F73B67EFE11}" sibTransId="{D9642F66-1644-404F-9462-0C22132C08A8}"/>
    <dgm:cxn modelId="{ACB1E82D-159C-4BB5-9DE7-7F39374ED7AF}" srcId="{ED9507F7-741D-44C3-9BC2-DE9333DF3633}" destId="{8F9B95B3-50C7-491C-8676-FBB75018F5C5}" srcOrd="3" destOrd="0" parTransId="{E24D1B66-3158-4A0D-9BD9-3F5ADE0E9DD4}" sibTransId="{FA7479FA-CC26-4EEC-9930-D55A085415AB}"/>
    <dgm:cxn modelId="{22E2B039-DD21-40D5-9B1F-A96ACB5079AD}" type="presOf" srcId="{5E8A54AB-48D8-4827-81FF-2B14903D001A}" destId="{6CB83EFF-C1E0-4899-ADB8-8A469769FCE3}" srcOrd="0" destOrd="0" presId="urn:microsoft.com/office/officeart/2018/2/layout/IconVerticalSolidList"/>
    <dgm:cxn modelId="{6B3AB241-D848-4068-A048-1DF9CF1084A3}" type="presOf" srcId="{8F9B95B3-50C7-491C-8676-FBB75018F5C5}" destId="{F427B292-625B-437C-8ECE-AA7676C2061E}" srcOrd="0" destOrd="0" presId="urn:microsoft.com/office/officeart/2018/2/layout/IconVerticalSolidList"/>
    <dgm:cxn modelId="{A129476D-7DFE-450F-A309-72618CDBDAEE}" srcId="{ED9507F7-741D-44C3-9BC2-DE9333DF3633}" destId="{C03D2335-4E41-4321-81A9-81264958449F}" srcOrd="1" destOrd="0" parTransId="{A644F9C4-1BEF-40E4-AEE4-68368C511318}" sibTransId="{0B8591EA-8794-4149-8651-3B1980ECF4BB}"/>
    <dgm:cxn modelId="{FD213D76-139B-4C92-81D1-DB44180DBF57}" srcId="{ED9507F7-741D-44C3-9BC2-DE9333DF3633}" destId="{83622BFC-1887-4C14-A05D-EB4D15BECBF2}" srcOrd="2" destOrd="0" parTransId="{541D77F7-18B5-4084-BC95-C30E2CECF877}" sibTransId="{179C96D8-368E-4085-847C-E07C031C837A}"/>
    <dgm:cxn modelId="{D3139591-0A78-4566-8317-4F1328CE5D31}" type="presOf" srcId="{83622BFC-1887-4C14-A05D-EB4D15BECBF2}" destId="{E477C1F6-130E-459D-B2D0-294633E2E35E}" srcOrd="0" destOrd="0" presId="urn:microsoft.com/office/officeart/2018/2/layout/IconVerticalSolidList"/>
    <dgm:cxn modelId="{F95A55CF-2211-49B9-A923-5ED7131FB3B3}" type="presOf" srcId="{C03D2335-4E41-4321-81A9-81264958449F}" destId="{A20BE5F3-38F8-4613-827E-37AED4838F9C}" srcOrd="0" destOrd="0" presId="urn:microsoft.com/office/officeart/2018/2/layout/IconVerticalSolidList"/>
    <dgm:cxn modelId="{287E4063-8E08-4517-9A9B-030C5B7312B6}" type="presParOf" srcId="{CC7FA627-BB28-4929-90BF-B20F4DBEBB4F}" destId="{AC53834D-6A1D-4371-A304-0F2FE21537D2}" srcOrd="0" destOrd="0" presId="urn:microsoft.com/office/officeart/2018/2/layout/IconVerticalSolidList"/>
    <dgm:cxn modelId="{B829B631-11B6-4CFD-B4BA-92B838B452BA}" type="presParOf" srcId="{AC53834D-6A1D-4371-A304-0F2FE21537D2}" destId="{B2652CD8-289B-4859-83E2-2C510109D372}" srcOrd="0" destOrd="0" presId="urn:microsoft.com/office/officeart/2018/2/layout/IconVerticalSolidList"/>
    <dgm:cxn modelId="{D182E696-B51F-42B8-9DEC-23501B1BCC46}" type="presParOf" srcId="{AC53834D-6A1D-4371-A304-0F2FE21537D2}" destId="{2FD2F57A-6E11-4EB9-8C9B-1773C327509B}" srcOrd="1" destOrd="0" presId="urn:microsoft.com/office/officeart/2018/2/layout/IconVerticalSolidList"/>
    <dgm:cxn modelId="{A5C53C75-EFEA-4D10-B908-6D1E564CDE97}" type="presParOf" srcId="{AC53834D-6A1D-4371-A304-0F2FE21537D2}" destId="{0A18B2D6-42DC-441A-ADBD-CF7B22DEF455}" srcOrd="2" destOrd="0" presId="urn:microsoft.com/office/officeart/2018/2/layout/IconVerticalSolidList"/>
    <dgm:cxn modelId="{B741F0B8-0E90-4604-84CF-E7358B5B0229}" type="presParOf" srcId="{AC53834D-6A1D-4371-A304-0F2FE21537D2}" destId="{6CB83EFF-C1E0-4899-ADB8-8A469769FCE3}" srcOrd="3" destOrd="0" presId="urn:microsoft.com/office/officeart/2018/2/layout/IconVerticalSolidList"/>
    <dgm:cxn modelId="{B250FAF4-B5CF-4573-AE65-357312CDBB10}" type="presParOf" srcId="{CC7FA627-BB28-4929-90BF-B20F4DBEBB4F}" destId="{08A8E35D-F149-45A7-9A96-CC0BCDF69EF2}" srcOrd="1" destOrd="0" presId="urn:microsoft.com/office/officeart/2018/2/layout/IconVerticalSolidList"/>
    <dgm:cxn modelId="{0DD13C7F-787E-46A3-A00E-DA91621CB25D}" type="presParOf" srcId="{CC7FA627-BB28-4929-90BF-B20F4DBEBB4F}" destId="{49E9A671-7C6D-4B64-AF07-0F45C89E8817}" srcOrd="2" destOrd="0" presId="urn:microsoft.com/office/officeart/2018/2/layout/IconVerticalSolidList"/>
    <dgm:cxn modelId="{3617E75C-06D7-4806-B1A7-223209933996}" type="presParOf" srcId="{49E9A671-7C6D-4B64-AF07-0F45C89E8817}" destId="{9FCF3E7C-B0ED-49B9-861D-2FFF2697275E}" srcOrd="0" destOrd="0" presId="urn:microsoft.com/office/officeart/2018/2/layout/IconVerticalSolidList"/>
    <dgm:cxn modelId="{F7EDEF1C-E9B1-441E-AE6E-D0415CD22173}" type="presParOf" srcId="{49E9A671-7C6D-4B64-AF07-0F45C89E8817}" destId="{441D88E6-F2FC-4472-9E05-700FA0380DBD}" srcOrd="1" destOrd="0" presId="urn:microsoft.com/office/officeart/2018/2/layout/IconVerticalSolidList"/>
    <dgm:cxn modelId="{F3E519F3-7CB4-40F8-99CA-8B25CCA30090}" type="presParOf" srcId="{49E9A671-7C6D-4B64-AF07-0F45C89E8817}" destId="{166A9079-5BBF-4D8C-92D7-3E9F6BE74148}" srcOrd="2" destOrd="0" presId="urn:microsoft.com/office/officeart/2018/2/layout/IconVerticalSolidList"/>
    <dgm:cxn modelId="{BB131FD5-E678-478B-94BE-F9E632CA6467}" type="presParOf" srcId="{49E9A671-7C6D-4B64-AF07-0F45C89E8817}" destId="{A20BE5F3-38F8-4613-827E-37AED4838F9C}" srcOrd="3" destOrd="0" presId="urn:microsoft.com/office/officeart/2018/2/layout/IconVerticalSolidList"/>
    <dgm:cxn modelId="{ACC490B8-867D-4DF4-AC3B-C9D764A71DF9}" type="presParOf" srcId="{CC7FA627-BB28-4929-90BF-B20F4DBEBB4F}" destId="{ACE6AE60-F4E9-4CA3-A0D8-B14237C17D64}" srcOrd="3" destOrd="0" presId="urn:microsoft.com/office/officeart/2018/2/layout/IconVerticalSolidList"/>
    <dgm:cxn modelId="{4F16A43F-9B0F-4701-9046-ED17CFB08308}" type="presParOf" srcId="{CC7FA627-BB28-4929-90BF-B20F4DBEBB4F}" destId="{630064FE-D621-44B5-9093-F148389690CA}" srcOrd="4" destOrd="0" presId="urn:microsoft.com/office/officeart/2018/2/layout/IconVerticalSolidList"/>
    <dgm:cxn modelId="{3E74C76E-4CAF-4420-91A0-6AD7FB70CDEA}" type="presParOf" srcId="{630064FE-D621-44B5-9093-F148389690CA}" destId="{F98A74FB-8541-43B9-8549-2B2D6E9F802C}" srcOrd="0" destOrd="0" presId="urn:microsoft.com/office/officeart/2018/2/layout/IconVerticalSolidList"/>
    <dgm:cxn modelId="{6F965B5B-22AB-4EB5-B650-455B7514FE26}" type="presParOf" srcId="{630064FE-D621-44B5-9093-F148389690CA}" destId="{27A88BE5-878B-4A9A-AF6B-0352FD33E105}" srcOrd="1" destOrd="0" presId="urn:microsoft.com/office/officeart/2018/2/layout/IconVerticalSolidList"/>
    <dgm:cxn modelId="{8F319CA5-F7EA-419F-91B4-C01E40896595}" type="presParOf" srcId="{630064FE-D621-44B5-9093-F148389690CA}" destId="{C5725B1A-1DD0-4767-8C2F-5896743C0661}" srcOrd="2" destOrd="0" presId="urn:microsoft.com/office/officeart/2018/2/layout/IconVerticalSolidList"/>
    <dgm:cxn modelId="{6B8F3A46-08D7-45A8-80A4-220AE610A4ED}" type="presParOf" srcId="{630064FE-D621-44B5-9093-F148389690CA}" destId="{E477C1F6-130E-459D-B2D0-294633E2E35E}" srcOrd="3" destOrd="0" presId="urn:microsoft.com/office/officeart/2018/2/layout/IconVerticalSolidList"/>
    <dgm:cxn modelId="{59C8D0E0-8AB3-4D51-BE0E-008E2381A80D}" type="presParOf" srcId="{CC7FA627-BB28-4929-90BF-B20F4DBEBB4F}" destId="{A9D4F7E6-4E30-4B97-AA9C-FE95EF800A2D}" srcOrd="5" destOrd="0" presId="urn:microsoft.com/office/officeart/2018/2/layout/IconVerticalSolidList"/>
    <dgm:cxn modelId="{B06EE74C-74FE-4B31-8139-E8EA46DE4DF6}" type="presParOf" srcId="{CC7FA627-BB28-4929-90BF-B20F4DBEBB4F}" destId="{B84A4744-1EEB-40A3-BC78-4E94742EEBC9}" srcOrd="6" destOrd="0" presId="urn:microsoft.com/office/officeart/2018/2/layout/IconVerticalSolidList"/>
    <dgm:cxn modelId="{1154C0C6-0BBF-4964-B1BA-CE7CE43685D2}" type="presParOf" srcId="{B84A4744-1EEB-40A3-BC78-4E94742EEBC9}" destId="{07DFD858-A06F-4433-A6A7-6A63DDAA3356}" srcOrd="0" destOrd="0" presId="urn:microsoft.com/office/officeart/2018/2/layout/IconVerticalSolidList"/>
    <dgm:cxn modelId="{18FE6791-FA08-4DD4-899B-34D7211A7F45}" type="presParOf" srcId="{B84A4744-1EEB-40A3-BC78-4E94742EEBC9}" destId="{6F254589-9C36-4765-B7BC-B78B4AAAC967}" srcOrd="1" destOrd="0" presId="urn:microsoft.com/office/officeart/2018/2/layout/IconVerticalSolidList"/>
    <dgm:cxn modelId="{19DDBC63-4BF8-47C8-B9B0-0BB661702275}" type="presParOf" srcId="{B84A4744-1EEB-40A3-BC78-4E94742EEBC9}" destId="{B4273111-F6E6-4634-A763-C10E62D91CC0}" srcOrd="2" destOrd="0" presId="urn:microsoft.com/office/officeart/2018/2/layout/IconVerticalSolidList"/>
    <dgm:cxn modelId="{1BC1D162-E21C-492C-BDC5-A6DCEE52722D}" type="presParOf" srcId="{B84A4744-1EEB-40A3-BC78-4E94742EEBC9}" destId="{F427B292-625B-437C-8ECE-AA7676C2061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9E77A-9463-4E2A-8AD3-A28B7FFB7503}">
      <dsp:nvSpPr>
        <dsp:cNvPr id="0" name=""/>
        <dsp:cNvSpPr/>
      </dsp:nvSpPr>
      <dsp:spPr>
        <a:xfrm>
          <a:off x="0" y="2656"/>
          <a:ext cx="7163064" cy="5658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DED35-1108-4644-AFF2-47EBAEC112E1}">
      <dsp:nvSpPr>
        <dsp:cNvPr id="0" name=""/>
        <dsp:cNvSpPr/>
      </dsp:nvSpPr>
      <dsp:spPr>
        <a:xfrm>
          <a:off x="171179" y="129980"/>
          <a:ext cx="311235" cy="3112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78C25-5EBE-4E0F-80B5-06E06A4F5986}">
      <dsp:nvSpPr>
        <dsp:cNvPr id="0" name=""/>
        <dsp:cNvSpPr/>
      </dsp:nvSpPr>
      <dsp:spPr>
        <a:xfrm>
          <a:off x="653594" y="2656"/>
          <a:ext cx="6509469" cy="565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89" tIns="59889" rIns="59889" bIns="598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Cooling Benefits from Large Canopy Trees</a:t>
          </a:r>
          <a:endParaRPr lang="en-US" sz="1900" kern="1200"/>
        </a:p>
      </dsp:txBody>
      <dsp:txXfrm>
        <a:off x="653594" y="2656"/>
        <a:ext cx="6509469" cy="565882"/>
      </dsp:txXfrm>
    </dsp:sp>
    <dsp:sp modelId="{39D96BEF-AF5D-40F2-BF0C-0047F633BCF3}">
      <dsp:nvSpPr>
        <dsp:cNvPr id="0" name=""/>
        <dsp:cNvSpPr/>
      </dsp:nvSpPr>
      <dsp:spPr>
        <a:xfrm>
          <a:off x="0" y="710010"/>
          <a:ext cx="7163064" cy="5658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17756-D24D-495C-BA85-2DD8DB8EA1F1}">
      <dsp:nvSpPr>
        <dsp:cNvPr id="0" name=""/>
        <dsp:cNvSpPr/>
      </dsp:nvSpPr>
      <dsp:spPr>
        <a:xfrm>
          <a:off x="171179" y="837333"/>
          <a:ext cx="311235" cy="3112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C0F28E-17B1-4CA6-A09E-2D3CD50DE8F0}">
      <dsp:nvSpPr>
        <dsp:cNvPr id="0" name=""/>
        <dsp:cNvSpPr/>
      </dsp:nvSpPr>
      <dsp:spPr>
        <a:xfrm>
          <a:off x="653594" y="710010"/>
          <a:ext cx="6509469" cy="565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89" tIns="59889" rIns="59889" bIns="598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Financial Feasibility Through Long-Term ROI</a:t>
          </a:r>
          <a:endParaRPr lang="en-US" sz="1900" kern="1200" dirty="0"/>
        </a:p>
      </dsp:txBody>
      <dsp:txXfrm>
        <a:off x="653594" y="710010"/>
        <a:ext cx="6509469" cy="565882"/>
      </dsp:txXfrm>
    </dsp:sp>
    <dsp:sp modelId="{82E94381-7201-49AD-BBDD-6E4A3DFB5FD4}">
      <dsp:nvSpPr>
        <dsp:cNvPr id="0" name=""/>
        <dsp:cNvSpPr/>
      </dsp:nvSpPr>
      <dsp:spPr>
        <a:xfrm>
          <a:off x="0" y="1417363"/>
          <a:ext cx="7163064" cy="5658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9DD017-634F-4A57-BA22-F7E4479D5FFE}">
      <dsp:nvSpPr>
        <dsp:cNvPr id="0" name=""/>
        <dsp:cNvSpPr/>
      </dsp:nvSpPr>
      <dsp:spPr>
        <a:xfrm>
          <a:off x="171179" y="1544687"/>
          <a:ext cx="311235" cy="3112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B8EE5-44B9-454A-8146-74C05F04926C}">
      <dsp:nvSpPr>
        <dsp:cNvPr id="0" name=""/>
        <dsp:cNvSpPr/>
      </dsp:nvSpPr>
      <dsp:spPr>
        <a:xfrm>
          <a:off x="653594" y="1417363"/>
          <a:ext cx="6509469" cy="565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89" tIns="59889" rIns="59889" bIns="598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Strategic Placement Enhances Effectiveness</a:t>
          </a:r>
          <a:endParaRPr lang="en-US" sz="1900" kern="1200" dirty="0"/>
        </a:p>
      </dsp:txBody>
      <dsp:txXfrm>
        <a:off x="653594" y="1417363"/>
        <a:ext cx="6509469" cy="565882"/>
      </dsp:txXfrm>
    </dsp:sp>
    <dsp:sp modelId="{E45FE4EB-809E-49EB-B0D7-A7113DF37025}">
      <dsp:nvSpPr>
        <dsp:cNvPr id="0" name=""/>
        <dsp:cNvSpPr/>
      </dsp:nvSpPr>
      <dsp:spPr>
        <a:xfrm>
          <a:off x="0" y="2124717"/>
          <a:ext cx="7163064" cy="5658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FECC8-5B37-484C-82DE-73D86EDB288D}">
      <dsp:nvSpPr>
        <dsp:cNvPr id="0" name=""/>
        <dsp:cNvSpPr/>
      </dsp:nvSpPr>
      <dsp:spPr>
        <a:xfrm>
          <a:off x="171179" y="2252040"/>
          <a:ext cx="311235" cy="3112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CBADB9-3935-4F76-84EF-A4611E2F1922}">
      <dsp:nvSpPr>
        <dsp:cNvPr id="0" name=""/>
        <dsp:cNvSpPr/>
      </dsp:nvSpPr>
      <dsp:spPr>
        <a:xfrm>
          <a:off x="653594" y="2124717"/>
          <a:ext cx="6509469" cy="565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89" tIns="59889" rIns="59889" bIns="598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Community Engagement and Cost Sharing</a:t>
          </a:r>
          <a:endParaRPr lang="en-US" sz="1900" kern="1200" dirty="0"/>
        </a:p>
      </dsp:txBody>
      <dsp:txXfrm>
        <a:off x="653594" y="2124717"/>
        <a:ext cx="6509469" cy="565882"/>
      </dsp:txXfrm>
    </dsp:sp>
    <dsp:sp modelId="{0360F382-77C9-4D24-B478-9B18600B0EC6}">
      <dsp:nvSpPr>
        <dsp:cNvPr id="0" name=""/>
        <dsp:cNvSpPr/>
      </dsp:nvSpPr>
      <dsp:spPr>
        <a:xfrm>
          <a:off x="0" y="2832070"/>
          <a:ext cx="7163064" cy="5658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6368B-7272-4421-986F-85C14EE2CACB}">
      <dsp:nvSpPr>
        <dsp:cNvPr id="0" name=""/>
        <dsp:cNvSpPr/>
      </dsp:nvSpPr>
      <dsp:spPr>
        <a:xfrm>
          <a:off x="171179" y="2959394"/>
          <a:ext cx="311235" cy="3112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5E57B-35F4-430C-A385-8FC62A98DA13}">
      <dsp:nvSpPr>
        <dsp:cNvPr id="0" name=""/>
        <dsp:cNvSpPr/>
      </dsp:nvSpPr>
      <dsp:spPr>
        <a:xfrm>
          <a:off x="653594" y="2832070"/>
          <a:ext cx="6509469" cy="565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89" tIns="59889" rIns="59889" bIns="598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Sustainability of Large Tree Strategies</a:t>
          </a:r>
          <a:endParaRPr lang="en-US" sz="1900" kern="1200" dirty="0"/>
        </a:p>
      </dsp:txBody>
      <dsp:txXfrm>
        <a:off x="653594" y="2832070"/>
        <a:ext cx="6509469" cy="565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52CD8-289B-4859-83E2-2C510109D372}">
      <dsp:nvSpPr>
        <dsp:cNvPr id="0" name=""/>
        <dsp:cNvSpPr/>
      </dsp:nvSpPr>
      <dsp:spPr>
        <a:xfrm>
          <a:off x="0" y="2267"/>
          <a:ext cx="6104761" cy="114939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D2F57A-6E11-4EB9-8C9B-1773C327509B}">
      <dsp:nvSpPr>
        <dsp:cNvPr id="0" name=""/>
        <dsp:cNvSpPr/>
      </dsp:nvSpPr>
      <dsp:spPr>
        <a:xfrm>
          <a:off x="347692" y="260882"/>
          <a:ext cx="632168" cy="6321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83EFF-C1E0-4899-ADB8-8A469769FCE3}">
      <dsp:nvSpPr>
        <dsp:cNvPr id="0" name=""/>
        <dsp:cNvSpPr/>
      </dsp:nvSpPr>
      <dsp:spPr>
        <a:xfrm>
          <a:off x="1327553" y="2267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Improved quality of life</a:t>
          </a:r>
        </a:p>
      </dsp:txBody>
      <dsp:txXfrm>
        <a:off x="1327553" y="2267"/>
        <a:ext cx="4777207" cy="1149396"/>
      </dsp:txXfrm>
    </dsp:sp>
    <dsp:sp modelId="{9FCF3E7C-B0ED-49B9-861D-2FFF2697275E}">
      <dsp:nvSpPr>
        <dsp:cNvPr id="0" name=""/>
        <dsp:cNvSpPr/>
      </dsp:nvSpPr>
      <dsp:spPr>
        <a:xfrm>
          <a:off x="0" y="1439013"/>
          <a:ext cx="6104761" cy="114939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1D88E6-F2FC-4472-9E05-700FA0380DBD}">
      <dsp:nvSpPr>
        <dsp:cNvPr id="0" name=""/>
        <dsp:cNvSpPr/>
      </dsp:nvSpPr>
      <dsp:spPr>
        <a:xfrm>
          <a:off x="347692" y="1697627"/>
          <a:ext cx="632168" cy="6321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BE5F3-38F8-4613-827E-37AED4838F9C}">
      <dsp:nvSpPr>
        <dsp:cNvPr id="0" name=""/>
        <dsp:cNvSpPr/>
      </dsp:nvSpPr>
      <dsp:spPr>
        <a:xfrm>
          <a:off x="1327553" y="1439013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Economic Benefits</a:t>
          </a:r>
        </a:p>
      </dsp:txBody>
      <dsp:txXfrm>
        <a:off x="1327553" y="1439013"/>
        <a:ext cx="4777207" cy="1149396"/>
      </dsp:txXfrm>
    </dsp:sp>
    <dsp:sp modelId="{F98A74FB-8541-43B9-8549-2B2D6E9F802C}">
      <dsp:nvSpPr>
        <dsp:cNvPr id="0" name=""/>
        <dsp:cNvSpPr/>
      </dsp:nvSpPr>
      <dsp:spPr>
        <a:xfrm>
          <a:off x="0" y="2875759"/>
          <a:ext cx="6104761" cy="114939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88BE5-878B-4A9A-AF6B-0352FD33E105}">
      <dsp:nvSpPr>
        <dsp:cNvPr id="0" name=""/>
        <dsp:cNvSpPr/>
      </dsp:nvSpPr>
      <dsp:spPr>
        <a:xfrm>
          <a:off x="347692" y="3134373"/>
          <a:ext cx="632168" cy="6321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7C1F6-130E-459D-B2D0-294633E2E35E}">
      <dsp:nvSpPr>
        <dsp:cNvPr id="0" name=""/>
        <dsp:cNvSpPr/>
      </dsp:nvSpPr>
      <dsp:spPr>
        <a:xfrm>
          <a:off x="1327553" y="2875759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Environmental Resilience</a:t>
          </a:r>
        </a:p>
      </dsp:txBody>
      <dsp:txXfrm>
        <a:off x="1327553" y="2875759"/>
        <a:ext cx="4777207" cy="1149396"/>
      </dsp:txXfrm>
    </dsp:sp>
    <dsp:sp modelId="{07DFD858-A06F-4433-A6A7-6A63DDAA3356}">
      <dsp:nvSpPr>
        <dsp:cNvPr id="0" name=""/>
        <dsp:cNvSpPr/>
      </dsp:nvSpPr>
      <dsp:spPr>
        <a:xfrm>
          <a:off x="0" y="4312505"/>
          <a:ext cx="6104761" cy="114939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54589-9C36-4765-B7BC-B78B4AAAC967}">
      <dsp:nvSpPr>
        <dsp:cNvPr id="0" name=""/>
        <dsp:cNvSpPr/>
      </dsp:nvSpPr>
      <dsp:spPr>
        <a:xfrm>
          <a:off x="347692" y="4571119"/>
          <a:ext cx="632168" cy="63216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7B292-625B-437C-8ECE-AA7676C2061E}">
      <dsp:nvSpPr>
        <dsp:cNvPr id="0" name=""/>
        <dsp:cNvSpPr/>
      </dsp:nvSpPr>
      <dsp:spPr>
        <a:xfrm>
          <a:off x="1327553" y="4312505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Social Equity</a:t>
          </a:r>
        </a:p>
      </dsp:txBody>
      <dsp:txXfrm>
        <a:off x="1327553" y="4312505"/>
        <a:ext cx="4777207" cy="114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7C5B4-796C-824C-9E18-1889FED0D97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570F7-4A57-9645-A6DA-93BDB5C59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8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the arborists recommend if the tree should be replaced and give a location for replacement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D570F7-4A57-9645-A6DA-93BDB5C59A6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0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12/10/24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9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97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69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2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85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9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26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60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12/10/24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2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06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22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12/10/24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6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pin/567031409331846127/" TargetMode="External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nature.org/fieldnotes/2021/9/24/new-tools-for-urban-trees" TargetMode="External"/><Relationship Id="rId2" Type="http://schemas.openxmlformats.org/officeDocument/2006/relationships/hyperlink" Target="https://www.springfieldmo.gov/2074/Trees-Groun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mondok.gov/DocumentCenter/View/740/Benefits-of-Strategic-Tree-Placement#:~:text=Reduce%20summer%20air%20conditioning%20costs,trees%20need%20space%20to%20grow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figure/Cooling-effect-of-trees_fig3_336779806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fs.usda.gov/nrs/pubs/jrnl/2019/nrs_2019_nowak_00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pin/567031409331846127/" TargetMode="External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739330EC-E9F5-6ED1-F2FF-1780FAF94D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35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1C232-F6B3-F110-AECC-2559828D8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>
            <a:normAutofit/>
          </a:bodyPr>
          <a:lstStyle/>
          <a:p>
            <a:r>
              <a:rPr lang="en-US" sz="2400" b="0" i="0" u="none" strike="noStrike" dirty="0">
                <a:effectLst/>
              </a:rPr>
              <a:t>Addressing Atlanta Urban </a:t>
            </a:r>
            <a:r>
              <a:rPr lang="en-US" sz="2400" dirty="0"/>
              <a:t>H</a:t>
            </a:r>
            <a:r>
              <a:rPr lang="en-US" sz="2400" b="0" i="0" u="none" strike="noStrike" dirty="0">
                <a:effectLst/>
              </a:rPr>
              <a:t>eat </a:t>
            </a:r>
            <a:r>
              <a:rPr lang="en-US" sz="2400" dirty="0"/>
              <a:t>I</a:t>
            </a:r>
            <a:r>
              <a:rPr lang="en-US" sz="2400" b="0" i="0" u="none" strike="noStrike" dirty="0">
                <a:effectLst/>
              </a:rPr>
              <a:t>nequalities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01C516-78D6-C7C0-BA27-4DEB901FD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1" y="4283239"/>
            <a:ext cx="4134538" cy="1475177"/>
          </a:xfrm>
        </p:spPr>
        <p:txBody>
          <a:bodyPr>
            <a:normAutofit/>
          </a:bodyPr>
          <a:lstStyle/>
          <a:p>
            <a:r>
              <a:rPr lang="en-US" dirty="0"/>
              <a:t>By: Kayla Thames</a:t>
            </a:r>
          </a:p>
          <a:p>
            <a:r>
              <a:rPr lang="en-US" dirty="0"/>
              <a:t>Date: December 10, 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81275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500D1-C3F5-98F7-5929-A02AE4D1D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en-US"/>
              <a:t>Long-term benefits of having a large tree canopy in Atlanta</a:t>
            </a: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CDB88950-64BA-50DC-82B1-87B5B7F079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715693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083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FBA4F-F001-9C61-611D-D97056096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08859"/>
            <a:ext cx="7814352" cy="1268984"/>
          </a:xfrm>
        </p:spPr>
        <p:txBody>
          <a:bodyPr>
            <a:noAutofit/>
          </a:bodyPr>
          <a:lstStyle/>
          <a:p>
            <a:r>
              <a:rPr lang="en-US" sz="3000" dirty="0"/>
              <a:t>Having a large tree canopy will improve the quality of life for Atlanta residents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CF38A-973C-2197-908D-BBC6F4A1D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1477843"/>
            <a:ext cx="6929932" cy="428338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Cooling Urban Temperatures: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Large-canopy trees provide shade and reduce surrounding air temperatures through transpiration, creating more comfortable environments for residents and visitors.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Health Benefits: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Lower urban temperatures reduce heat-related illnesses and improve air quality by filtering pollutants, contributing to healthier communities.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Enhanced Public Spaces: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Strategically placed trees make parks, sidewalks, and gathering spaces more inviting, encouraging outdoor activities and social engagement.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D576C6-3C13-2B57-056B-98D6624859D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362"/>
          <a:stretch/>
        </p:blipFill>
        <p:spPr>
          <a:xfrm>
            <a:off x="7674964" y="794479"/>
            <a:ext cx="4517036" cy="53364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3E84E4-2314-5680-A767-FFD372F86A9F}"/>
              </a:ext>
            </a:extLst>
          </p:cNvPr>
          <p:cNvSpPr txBox="1"/>
          <p:nvPr/>
        </p:nvSpPr>
        <p:spPr>
          <a:xfrm>
            <a:off x="8137159" y="6063521"/>
            <a:ext cx="42347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Improved quality of life with trees</a:t>
            </a:r>
          </a:p>
          <a:p>
            <a:r>
              <a:rPr lang="en-US" dirty="0"/>
              <a:t>Source: Google Images</a:t>
            </a:r>
          </a:p>
        </p:txBody>
      </p:sp>
    </p:spTree>
    <p:extLst>
      <p:ext uri="{BB962C8B-B14F-4D97-AF65-F5344CB8AC3E}">
        <p14:creationId xmlns:p14="http://schemas.microsoft.com/office/powerpoint/2010/main" val="350995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C82CE-26EF-8005-9B9A-39C8A7921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94184"/>
            <a:ext cx="6079614" cy="126898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Having a large tree canopy will have many economic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363A5-F504-FD29-4E28-2CEA2C15C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888761"/>
            <a:ext cx="5910601" cy="4140563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Increased Property Values: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Studies show that homes with mature trees on or near the property have significantly higher market values. The aesthetic and environmental benefits of large-canopy trees make neighborhoods more desirable.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Energy Savings: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By shading buildings and cooling surrounding areas, large trees reduce energy consumption for air conditioning, lowering utility bills for residents and businesses.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11FE2E-C21A-076F-D6A5-A411B1D16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751" y="728663"/>
            <a:ext cx="5716249" cy="53006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A65724-D92F-3B47-C034-E2FBAE68C3E0}"/>
              </a:ext>
            </a:extLst>
          </p:cNvPr>
          <p:cNvSpPr txBox="1"/>
          <p:nvPr/>
        </p:nvSpPr>
        <p:spPr>
          <a:xfrm>
            <a:off x="8285712" y="5836949"/>
            <a:ext cx="2919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Placement</a:t>
            </a:r>
          </a:p>
          <a:p>
            <a:r>
              <a:rPr lang="en-US" sz="1400" dirty="0"/>
              <a:t>Source: </a:t>
            </a:r>
            <a:r>
              <a:rPr lang="en-US" sz="1400" dirty="0">
                <a:hlinkClick r:id="rId3"/>
              </a:rPr>
              <a:t>Pinterest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94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6305-2515-3B2E-E18E-3E54F3545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462280"/>
            <a:ext cx="6060502" cy="1268984"/>
          </a:xfrm>
        </p:spPr>
        <p:txBody>
          <a:bodyPr>
            <a:noAutofit/>
          </a:bodyPr>
          <a:lstStyle/>
          <a:p>
            <a:r>
              <a:rPr lang="en-US" sz="3200" dirty="0"/>
              <a:t>Having a large tree canopy will enhance environmental resilience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638F5-4F32-BBA2-6CDC-BC01EF11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6255375" cy="3601212"/>
          </a:xfrm>
        </p:spPr>
        <p:txBody>
          <a:bodyPr/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Carbon Sequestration: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Large trees capture and store more carbon over their lifespan than smaller species, helping mitigate climate change.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Stormwater Management: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Their extensive root systems improve soil absorption and reduce runoff, minimizing the risk of flooding in urban areas.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090F46-4D94-6A4E-9333-4092E1DAA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238" y="462280"/>
            <a:ext cx="4936761" cy="56387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B18FF0-5310-8159-5295-2C0F536838AD}"/>
              </a:ext>
            </a:extLst>
          </p:cNvPr>
          <p:cNvSpPr txBox="1"/>
          <p:nvPr/>
        </p:nvSpPr>
        <p:spPr>
          <a:xfrm>
            <a:off x="7255238" y="6076022"/>
            <a:ext cx="50516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Urban Trees as Green Infrastructure for Stormwater management</a:t>
            </a:r>
          </a:p>
          <a:p>
            <a:r>
              <a:rPr lang="en-US" sz="1400" dirty="0"/>
              <a:t>Source: </a:t>
            </a:r>
            <a:r>
              <a:rPr lang="en-US" sz="1400" dirty="0" err="1"/>
              <a:t>Stringerlink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14335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F7AD2-BE68-322F-8A59-1E621CF50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6400999" cy="1268984"/>
          </a:xfrm>
        </p:spPr>
        <p:txBody>
          <a:bodyPr>
            <a:normAutofit/>
          </a:bodyPr>
          <a:lstStyle/>
          <a:p>
            <a:r>
              <a:rPr lang="en-US" sz="3700"/>
              <a:t>Having a large tree canopy will promote social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23BFE-EA67-DFB7-3179-918BBE23B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6400999" cy="36012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Cooling Disadvantaged Areas:</a:t>
            </a:r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Targeting heat-vulnerable neighborhoods for tree planting ensures that lower-income communities receive the benefits of improved air quality, reduced temperatures, and enhanced public spaces.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Community Engagement:</a:t>
            </a:r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Involving residents in tree-planting initiatives fosters a sense of ownership and pride, strengthening neighborhood cohesion.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2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8930476-B354-BEA0-29DE-1303E56E5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249" y="1558977"/>
            <a:ext cx="4766871" cy="420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69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96C97D-A13B-BB85-BD78-4C6A5DAB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436916"/>
            <a:ext cx="4906259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Steps to effectively implement the recommended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4C545-9034-7B4F-7C53-C7022A448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1705901"/>
            <a:ext cx="5196335" cy="432849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700" b="1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Hotspot Mapping and Prioritization: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US" sz="17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Use thermal imaging to identify high-priority areas for tree planting, with a focus on vulnerable and underserved neighborhoods.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700" b="1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Incentives for Participation:</a:t>
            </a:r>
            <a:endParaRPr lang="en-US" sz="17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91440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US" sz="17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Offer tree delivery and establishment services, maintenance services, and tax credits to property owners who are interest in planting trees and/or maintain large-canopy trees, encouraging widespread adoption.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Arborist Recommendation: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US" sz="1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When residents submit their request to have large trees removed, along with their conducting an evaluation of the tree, arborist will provide a recommendation on replacing the tree along with detail on the best placement of the new tree.</a:t>
            </a:r>
            <a:endParaRPr lang="en-US" sz="1700" b="0" i="0" u="none" strike="noStrike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700" b="1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Public-Private Partnerships:</a:t>
            </a:r>
            <a:endParaRPr lang="en-US" sz="17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91440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US" sz="17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Collaborate with organizations like Trees Atlanta, local businesses, and universities to fund tree planting and maintenance programs.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700" b="1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Long-Term Maintenance and Education: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US" sz="17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Establish a city-funded maintenance program to ensure trees thrive, paired with educational campaigns on the long-term benefits of urban greening.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UcPeriod"/>
            </a:pPr>
            <a:endParaRPr lang="en-US" sz="1000" b="0" i="0" u="none" strike="noStrike" dirty="0">
              <a:effectLst/>
              <a:latin typeface="-webkit-standard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sz="1000" b="0" i="0" u="none" strike="noStrike" dirty="0">
              <a:effectLst/>
              <a:latin typeface="-webkit-standard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sz="1000" dirty="0"/>
          </a:p>
        </p:txBody>
      </p:sp>
      <p:pic>
        <p:nvPicPr>
          <p:cNvPr id="6" name="Picture 5" descr="A screenshot of a map&#10;&#10;Description automatically generated">
            <a:extLst>
              <a:ext uri="{FF2B5EF4-FFF2-40B4-BE49-F238E27FC236}">
                <a16:creationId xmlns:a16="http://schemas.microsoft.com/office/drawing/2014/main" id="{B6055F27-DC9D-B1D1-1E47-BE4944FDD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487" y="1875056"/>
            <a:ext cx="6430513" cy="387438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4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0A01F17-907D-3541-BBAF-A33828880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4AEA71B-B807-0C2D-8B5C-1505B7EE4C1A}"/>
              </a:ext>
            </a:extLst>
          </p:cNvPr>
          <p:cNvSpPr txBox="1"/>
          <p:nvPr/>
        </p:nvSpPr>
        <p:spPr>
          <a:xfrm>
            <a:off x="5761486" y="5802155"/>
            <a:ext cx="64305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Equity Score in Neighborhoods throughout a city/ town</a:t>
            </a:r>
          </a:p>
          <a:p>
            <a:r>
              <a:rPr lang="en-US" sz="1400" dirty="0"/>
              <a:t>Source: https://</a:t>
            </a:r>
            <a:r>
              <a:rPr lang="en-US" sz="1400" dirty="0" err="1"/>
              <a:t>www.washingtonnature.org</a:t>
            </a:r>
            <a:r>
              <a:rPr lang="en-US" sz="1400" dirty="0"/>
              <a:t>/fieldnotes/2021/9/24/new-tools-for-urban-trees</a:t>
            </a:r>
          </a:p>
        </p:txBody>
      </p:sp>
    </p:spTree>
    <p:extLst>
      <p:ext uri="{BB962C8B-B14F-4D97-AF65-F5344CB8AC3E}">
        <p14:creationId xmlns:p14="http://schemas.microsoft.com/office/powerpoint/2010/main" val="2228360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F036-6DBA-7E5F-6151-1C889B3A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97ECD-95A1-25C8-76F3-B670A3BD9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This policy not only addresses the immediate challenge of urban heat but also creates cascading benefits that enhance the city’s livability, economic stability, and environmental resilience. By investing in large-canopy trees, Atlanta can transform its urban landscape into a cooler, greener, and more equitable environment, ensuring sustained improvements to quality of life and property values for generations to come.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06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7A773-3CF7-C8B0-51C0-2C678B4A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14CBB-837D-9973-434D-2C77738BC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298378" cy="360121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David J. Nowak, Tim </a:t>
            </a:r>
            <a:r>
              <a:rPr lang="en-US" dirty="0" err="1"/>
              <a:t>Aevermann</a:t>
            </a:r>
            <a:r>
              <a:rPr lang="en-US" dirty="0"/>
              <a:t>, Tree compensation rates: Compensating for the loss of future tree values, Urban Forestry &amp; Urban Greening, Volume 41, 2019, Pages 93-103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https://www.springfieldmo.gov/2074/Trees-Grounds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3"/>
              </a:rPr>
              <a:t>https://www.washingtonnature.org/fieldnotes/2021/9/24/new-tools-for-urban-trees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4"/>
              </a:rPr>
              <a:t>https://www.edmondok.gov/DocumentCenter/View/740/Benefits-of-Strategic-Tree-Placement#:~:text=Reduce%20summer%20air%20conditioning%20costs,trees%20need%20space%20to%20grow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Abdulrazzaq</a:t>
            </a:r>
            <a:r>
              <a:rPr lang="en-US" sz="2400" dirty="0"/>
              <a:t> </a:t>
            </a:r>
            <a:r>
              <a:rPr lang="en-US" sz="2400" dirty="0" err="1"/>
              <a:t>Shaamala</a:t>
            </a:r>
            <a:r>
              <a:rPr lang="en-US" sz="2400" dirty="0"/>
              <a:t>, Tan </a:t>
            </a:r>
            <a:r>
              <a:rPr lang="en-US" sz="2400" dirty="0" err="1"/>
              <a:t>Yigitcanlar</a:t>
            </a:r>
            <a:r>
              <a:rPr lang="en-US" sz="2400" dirty="0"/>
              <a:t>, Alireza Nili, Dan </a:t>
            </a:r>
            <a:r>
              <a:rPr lang="en-US" sz="2400" dirty="0" err="1"/>
              <a:t>Nyandega</a:t>
            </a:r>
            <a:r>
              <a:rPr lang="en-US" sz="2400" dirty="0"/>
              <a:t>, Strategic tree placement for urban cooling: A novel </a:t>
            </a:r>
            <a:r>
              <a:rPr lang="en-US" sz="2400" dirty="0" err="1"/>
              <a:t>optimisation</a:t>
            </a:r>
            <a:r>
              <a:rPr lang="en-US" sz="2400" dirty="0"/>
              <a:t> approach for desired microclimate outcomes, Urban Climate, Volume 56, 2024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7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28F805-D69F-B508-16D8-448374D1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562898"/>
            <a:ext cx="6400999" cy="12689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i="0" u="none" strike="noStrike" dirty="0">
                <a:effectLst/>
                <a:latin typeface="Aptos Narrow" panose="020B0004020202020204" pitchFamily="34" charset="0"/>
              </a:rPr>
              <a:t>Policy Recommendation: Leveraging Large Canopy Trees for Mitigating Urban Heat in Atlanta</a:t>
            </a:r>
            <a:endParaRPr lang="en-US" sz="3200" dirty="0">
              <a:latin typeface="Aptos Narrow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62652-F272-1B59-4AAD-0742EF10D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6400999" cy="36012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 address the Urban Heat Island (UHI) effect in Atlanta, a financially feasible policy would prioritize </a:t>
            </a:r>
            <a:r>
              <a:rPr lang="en-US" b="1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planting</a:t>
            </a: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and </a:t>
            </a:r>
            <a:r>
              <a:rPr lang="en-US" b="1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maintaining large-canopy trees </a:t>
            </a: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(e.g., oaks and London planetrees) in strategic locations, such as residential areas, public parks, and along roadways.</a:t>
            </a:r>
          </a:p>
          <a:p>
            <a:pPr>
              <a:lnSpc>
                <a:spcPct val="90000"/>
              </a:lnSpc>
            </a:pP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This approach leverages the high functional and structural value of large trees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roviding maximum cooling benefits,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mproving air quality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nhancing overall urban resilience​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099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ark with people walking and walking&#10;&#10;Description automatically generated">
            <a:extLst>
              <a:ext uri="{FF2B5EF4-FFF2-40B4-BE49-F238E27FC236}">
                <a16:creationId xmlns:a16="http://schemas.microsoft.com/office/drawing/2014/main" id="{239BEE9D-A16C-9879-5B5B-2C70D17C2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504" r="26694" b="2"/>
          <a:stretch/>
        </p:blipFill>
        <p:spPr>
          <a:xfrm>
            <a:off x="7531299" y="681645"/>
            <a:ext cx="4005810" cy="5486057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2ACBB827-9A2D-D449-9686-F47D2A20E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4" name="Freeform 21">
              <a:extLst>
                <a:ext uri="{FF2B5EF4-FFF2-40B4-BE49-F238E27FC236}">
                  <a16:creationId xmlns:a16="http://schemas.microsoft.com/office/drawing/2014/main" id="{9B921EC8-AD62-E940-80A2-682AC7104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6DBDC735-9A9C-6340-B1E4-3576B27EDD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E3F399C2-198A-1347-8B48-1B1D508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26">
              <a:extLst>
                <a:ext uri="{FF2B5EF4-FFF2-40B4-BE49-F238E27FC236}">
                  <a16:creationId xmlns:a16="http://schemas.microsoft.com/office/drawing/2014/main" id="{4AB3593B-CA05-1845-839E-90B9B70EC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0069AC5-B931-AD2D-DECB-370D33CFD949}"/>
              </a:ext>
            </a:extLst>
          </p:cNvPr>
          <p:cNvSpPr txBox="1"/>
          <p:nvPr/>
        </p:nvSpPr>
        <p:spPr>
          <a:xfrm>
            <a:off x="7958917" y="6167702"/>
            <a:ext cx="357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Large Tree Canopy in Atlanta</a:t>
            </a:r>
          </a:p>
          <a:p>
            <a:r>
              <a:rPr lang="en-US" sz="1400" dirty="0"/>
              <a:t>Source: OpenAI</a:t>
            </a:r>
          </a:p>
        </p:txBody>
      </p:sp>
    </p:spTree>
    <p:extLst>
      <p:ext uri="{BB962C8B-B14F-4D97-AF65-F5344CB8AC3E}">
        <p14:creationId xmlns:p14="http://schemas.microsoft.com/office/powerpoint/2010/main" val="384744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82D25-0D52-F869-2005-13134AD47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Why was this policy recommendation selected?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E5FF700-0832-7346-B31E-5F46CCA10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5" name="Freeform 37">
              <a:extLst>
                <a:ext uri="{FF2B5EF4-FFF2-40B4-BE49-F238E27FC236}">
                  <a16:creationId xmlns:a16="http://schemas.microsoft.com/office/drawing/2014/main" id="{277D9C66-EBCA-9E4E-9915-3C23A4155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38">
              <a:extLst>
                <a:ext uri="{FF2B5EF4-FFF2-40B4-BE49-F238E27FC236}">
                  <a16:creationId xmlns:a16="http://schemas.microsoft.com/office/drawing/2014/main" id="{77EB4077-104B-084E-957D-3961E1A7B1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39">
              <a:extLst>
                <a:ext uri="{FF2B5EF4-FFF2-40B4-BE49-F238E27FC236}">
                  <a16:creationId xmlns:a16="http://schemas.microsoft.com/office/drawing/2014/main" id="{4357416B-B608-7C4E-A39F-CC8411421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0">
              <a:extLst>
                <a:ext uri="{FF2B5EF4-FFF2-40B4-BE49-F238E27FC236}">
                  <a16:creationId xmlns:a16="http://schemas.microsoft.com/office/drawing/2014/main" id="{C9272918-42EA-B449-A3F1-EE3EA89D9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1">
              <a:extLst>
                <a:ext uri="{FF2B5EF4-FFF2-40B4-BE49-F238E27FC236}">
                  <a16:creationId xmlns:a16="http://schemas.microsoft.com/office/drawing/2014/main" id="{B17F1055-397A-B748-8042-F50B0EE39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2">
              <a:extLst>
                <a:ext uri="{FF2B5EF4-FFF2-40B4-BE49-F238E27FC236}">
                  <a16:creationId xmlns:a16="http://schemas.microsoft.com/office/drawing/2014/main" id="{4B446987-771D-B443-A9EA-9D342077D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83449B-993B-61BE-0AEA-5294C06ADA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805441"/>
              </p:ext>
            </p:extLst>
          </p:nvPr>
        </p:nvGraphicFramePr>
        <p:xfrm>
          <a:off x="651537" y="2360428"/>
          <a:ext cx="7163064" cy="3400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945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AD6F48-FAAB-2D7F-830D-5C2052CE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468260"/>
            <a:ext cx="4133559" cy="12689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Cooling benefits from large canopy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9BA61-223F-0ADA-5C0E-5946A75EF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2160015"/>
            <a:ext cx="4906962" cy="392708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500" dirty="0"/>
              <a:t> </a:t>
            </a: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Large trees with expansive leaf areas provide significantly higher temperature reductions compared to smaller trees. </a:t>
            </a:r>
          </a:p>
          <a:p>
            <a:pPr>
              <a:lnSpc>
                <a:spcPct val="90000"/>
              </a:lnSpc>
            </a:pP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Their ability to do the following makes them the most effective option for mitigating urban heat: 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rovide shade</a:t>
            </a:r>
          </a:p>
          <a:p>
            <a:pPr lvl="1">
              <a:lnSpc>
                <a:spcPct val="90000"/>
              </a:lnSpc>
            </a:pP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Intercept solar radiation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ool the surrounding air through transpiration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2EFE37-10A3-B56B-DF47-062300F31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5427" y="862315"/>
            <a:ext cx="6566573" cy="5379501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0A01F17-907D-3541-BBAF-A33828880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17A6860-8F7D-5BDB-275C-D56310AF579E}"/>
              </a:ext>
            </a:extLst>
          </p:cNvPr>
          <p:cNvSpPr txBox="1"/>
          <p:nvPr/>
        </p:nvSpPr>
        <p:spPr>
          <a:xfrm>
            <a:off x="7370858" y="6241816"/>
            <a:ext cx="2919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Cooling Effect of trees</a:t>
            </a:r>
          </a:p>
          <a:p>
            <a:r>
              <a:rPr lang="en-US" sz="1400" dirty="0"/>
              <a:t>Source: </a:t>
            </a:r>
            <a:r>
              <a:rPr lang="en-US" sz="1400" dirty="0">
                <a:hlinkClick r:id="rId3"/>
              </a:rPr>
              <a:t>Link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0904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891E2-1873-D44D-73EE-6BF73470E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581082"/>
            <a:ext cx="5014138" cy="126898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i="0" dirty="0"/>
              <a:t>Financial Feasibility Through Long-Term ROI</a:t>
            </a:r>
            <a:br>
              <a:rPr lang="en-US" sz="1900" dirty="0"/>
            </a:br>
            <a:br>
              <a:rPr lang="en-US" sz="1900" dirty="0"/>
            </a:br>
            <a:endParaRPr lang="en-US" sz="1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8D3CB-EBB0-F6FC-0B6B-2A24A90B7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850066"/>
            <a:ext cx="5304021" cy="39111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While large trees require higher initial costs, their net present value (NPV) in terms of environmental and social benefits far exceeds that of smaller trees [1]. </a:t>
            </a:r>
          </a:p>
          <a:p>
            <a:pPr>
              <a:lnSpc>
                <a:spcPct val="90000"/>
              </a:lnSpc>
            </a:pPr>
            <a:r>
              <a:rPr lang="en-US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Large trees contribute the following: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reater cumulative cooling,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arbon sequestration, and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ollution reduction benefits over their lifespan, providing a higher return on investment​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35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0A01F17-907D-3541-BBAF-A33828880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240EC91-834A-3FC0-45D5-1520B7BB5D19}"/>
              </a:ext>
            </a:extLst>
          </p:cNvPr>
          <p:cNvSpPr txBox="1"/>
          <p:nvPr/>
        </p:nvSpPr>
        <p:spPr>
          <a:xfrm>
            <a:off x="6725633" y="6157495"/>
            <a:ext cx="54663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1400" dirty="0">
                <a:effectLst/>
                <a:latin typeface="CharisSIL"/>
              </a:rPr>
              <a:t>Net present value of one-inch (2.54 cm) </a:t>
            </a:r>
            <a:r>
              <a:rPr lang="en-US" sz="1400" dirty="0" err="1">
                <a:effectLst/>
                <a:latin typeface="CharisSIL"/>
              </a:rPr>
              <a:t>dbh</a:t>
            </a:r>
            <a:r>
              <a:rPr lang="en-US" sz="1400" dirty="0">
                <a:effectLst/>
                <a:latin typeface="CharisSIL"/>
              </a:rPr>
              <a:t> tree (large vs. small) based on projected life span of the one-inch tree. </a:t>
            </a:r>
          </a:p>
          <a:p>
            <a:r>
              <a:rPr lang="en-US" sz="1400" dirty="0">
                <a:latin typeface="CharisSIL"/>
              </a:rPr>
              <a:t>Source: </a:t>
            </a:r>
            <a:r>
              <a:rPr lang="en-US" sz="1400" dirty="0">
                <a:latin typeface="CharisSIL"/>
                <a:hlinkClick r:id="rId2"/>
              </a:rPr>
              <a:t>link</a:t>
            </a:r>
            <a:endParaRPr lang="en-US" sz="1400" dirty="0"/>
          </a:p>
        </p:txBody>
      </p:sp>
      <p:pic>
        <p:nvPicPr>
          <p:cNvPr id="6" name="Content Placeholder 4" descr="A graph of a tree growing&#10;&#10;Description automatically generated">
            <a:extLst>
              <a:ext uri="{FF2B5EF4-FFF2-40B4-BE49-F238E27FC236}">
                <a16:creationId xmlns:a16="http://schemas.microsoft.com/office/drawing/2014/main" id="{ACFD9D25-3BF9-36B7-5D97-8648B15E8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579" y="1096772"/>
            <a:ext cx="6172422" cy="506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93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684E-0A6B-3D05-3847-2BFC66BBE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2862"/>
            <a:ext cx="7335835" cy="1268984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determine the functional value of a tree?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918F9-AF3B-F1ED-0F93-11785F3CF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561846"/>
            <a:ext cx="7335835" cy="419938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functional value is an annual value based on the functions of the structure.</a:t>
            </a:r>
          </a:p>
          <a:p>
            <a:pPr marL="0" indent="0">
              <a:buNone/>
            </a:pPr>
            <a:r>
              <a:rPr lang="en-US" sz="4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To comput</a:t>
            </a:r>
            <a:r>
              <a:rPr lang="en-US" sz="43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this value, we must consider the following [1]:</a:t>
            </a:r>
            <a:endParaRPr lang="en-US" sz="43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sz="43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</a:t>
            </a:r>
            <a:r>
              <a:rPr lang="en-US" sz="4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otal leaf area (i.e., healthy canopy size) 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sz="43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Tree Life Span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sz="43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Growth Rates</a:t>
            </a:r>
          </a:p>
          <a:p>
            <a:pPr marL="1365750" lvl="2" indent="-285750">
              <a:buFont typeface="Arial" panose="020B0604020202020204" pitchFamily="34" charset="0"/>
              <a:buChar char="•"/>
            </a:pPr>
            <a:r>
              <a:rPr lang="en-US" sz="43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trunk diameter growth rate of 0.2 in/year 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sz="43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Discount rates of future services</a:t>
            </a:r>
          </a:p>
          <a:p>
            <a:pPr lvl="1"/>
            <a:r>
              <a:rPr lang="en-US" sz="3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Net Present Value was calculated as the following:</a:t>
            </a:r>
          </a:p>
          <a:p>
            <a:pPr lvl="1"/>
            <a:endParaRPr lang="en-US" sz="2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29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n-US" sz="29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2900" dirty="0">
                <a:solidFill>
                  <a:srgbClr val="FF0000">
                    <a:alpha val="70000"/>
                  </a:srgb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Note: </a:t>
            </a:r>
            <a:r>
              <a:rPr lang="en-US" sz="2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Trees can have negative functional values when the wrong tree is put in the wrong site.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sz="2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Trees can increase annual building energy use in certain locations, tree pollen can create allergic reactions </a:t>
            </a:r>
          </a:p>
          <a:p>
            <a:endParaRPr lang="en-US" dirty="0"/>
          </a:p>
        </p:txBody>
      </p:sp>
      <p:pic>
        <p:nvPicPr>
          <p:cNvPr id="4" name="Picture 3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C43DF6C9-A0FC-34F4-5A93-562DFDFC9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197" y="4231580"/>
            <a:ext cx="3033713" cy="7937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2BB372-6F76-4BB6-2C45-342CA8C3E498}"/>
              </a:ext>
            </a:extLst>
          </p:cNvPr>
          <p:cNvSpPr txBox="1"/>
          <p:nvPr/>
        </p:nvSpPr>
        <p:spPr>
          <a:xfrm>
            <a:off x="5109295" y="4141992"/>
            <a:ext cx="529997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i="1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US" sz="17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= year beyond present year (present year = 1), </a:t>
            </a:r>
          </a:p>
          <a:p>
            <a:r>
              <a:rPr lang="en-US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= number of future years,  </a:t>
            </a:r>
            <a:r>
              <a:rPr lang="en-US" sz="17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</a:t>
            </a:r>
            <a:r>
              <a:rPr lang="en-US" sz="1700" i="1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US" sz="17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= leaf area in year </a:t>
            </a:r>
            <a:r>
              <a:rPr lang="en-US" sz="1700" i="1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US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r>
              <a:rPr lang="en-US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rate = discount rate.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5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2DD1-07EB-128E-06A9-E65EDF0C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538" y="379920"/>
            <a:ext cx="5514463" cy="1268984"/>
          </a:xfrm>
        </p:spPr>
        <p:txBody>
          <a:bodyPr>
            <a:normAutofit fontScale="90000"/>
          </a:bodyPr>
          <a:lstStyle/>
          <a:p>
            <a:r>
              <a:rPr lang="en-US" i="0" dirty="0"/>
              <a:t>Strategic Placement Enhances Effectiveness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7700A-D559-25B4-A442-C851FEE10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2160016"/>
            <a:ext cx="5835650" cy="3683572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Locating trees on the southeast side of homes, as indicated in studies [1][4][5], maximizes energy savings by reducing cooling costs during peak sunlight hours​.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Incorporating these trees along urban corridors and high-density areas further amplifies their impact by cooling hotspots and reducing energy demands.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45CAC1-94A9-E4F1-3969-41811FF0E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387" y="728663"/>
            <a:ext cx="6079613" cy="53006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80A078-0554-31C8-0B1F-0FDCEBFAB690}"/>
              </a:ext>
            </a:extLst>
          </p:cNvPr>
          <p:cNvSpPr txBox="1"/>
          <p:nvPr/>
        </p:nvSpPr>
        <p:spPr>
          <a:xfrm>
            <a:off x="8135810" y="5882121"/>
            <a:ext cx="2919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Placement</a:t>
            </a:r>
          </a:p>
          <a:p>
            <a:r>
              <a:rPr lang="en-US" sz="1400" dirty="0"/>
              <a:t>Source: </a:t>
            </a:r>
            <a:r>
              <a:rPr lang="en-US" sz="1400" dirty="0">
                <a:hlinkClick r:id="rId3"/>
              </a:rPr>
              <a:t>Pinterest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5174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59B75-1A66-0C37-EF3B-75CADBE4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0" dirty="0"/>
              <a:t>Community Engagement and Cost Sharing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519DD-F18D-613A-2EBC-36A39FDC0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Programs like Atlanta's Tree Trust Fund can support funding for tree planting and maintenance.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Maintenance for at least 3 years includes: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-webkit-standard"/>
              </a:rPr>
              <a:t>Watering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Mulching/ Weeding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Pruning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Public-private partnerships and tax incentives for residents to plant and care for trees on private property can further reduce municipal costs while fostering community buy-in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030F09-08D3-584A-6DA4-13B961A7D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767" y="770890"/>
            <a:ext cx="1905000" cy="1701800"/>
          </a:xfrm>
          <a:prstGeom prst="rect">
            <a:avLst/>
          </a:prstGeom>
        </p:spPr>
      </p:pic>
      <p:pic>
        <p:nvPicPr>
          <p:cNvPr id="8" name="Picture 7" descr="A group of trees with black text&#10;&#10;Description automatically generated">
            <a:extLst>
              <a:ext uri="{FF2B5EF4-FFF2-40B4-BE49-F238E27FC236}">
                <a16:creationId xmlns:a16="http://schemas.microsoft.com/office/drawing/2014/main" id="{19F00F7C-7AA4-9D25-7F26-F3873932483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150"/>
          <a:stretch/>
        </p:blipFill>
        <p:spPr>
          <a:xfrm>
            <a:off x="10028767" y="770889"/>
            <a:ext cx="2163233" cy="17017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26114A-CB43-08DA-B849-F1E458245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3767" y="3909400"/>
            <a:ext cx="1964266" cy="16129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E2E849-78E9-C2F3-86C0-C566789F47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9952" y="2478806"/>
            <a:ext cx="1988081" cy="1422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2EA101-E1C4-C444-5948-A1EA7598A9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87000" y="2472688"/>
            <a:ext cx="1905000" cy="14346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40B4DF-F617-48DA-BDD2-B0D8B6A357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88033" y="3901206"/>
            <a:ext cx="2103967" cy="16129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046334-C4BF-3EB4-328F-F8DE5C9981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0100" y="5623204"/>
            <a:ext cx="28194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2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1CCD-3B5A-8464-CD63-A23F4DCA1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259917" cy="1268984"/>
          </a:xfrm>
        </p:spPr>
        <p:txBody>
          <a:bodyPr>
            <a:normAutofit fontScale="90000"/>
          </a:bodyPr>
          <a:lstStyle/>
          <a:p>
            <a:r>
              <a:rPr lang="en-US" i="0" dirty="0"/>
              <a:t>Sustainability of Large Tree Strategies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F891-836B-C4AE-B3F1-94741849C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2160016"/>
            <a:ext cx="5683250" cy="3601212"/>
          </a:xfrm>
        </p:spPr>
        <p:txBody>
          <a:bodyPr>
            <a:normAutofit fontScale="92500" lnSpcReduction="10000"/>
          </a:bodyPr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long lifespan and resilience of large canopy trees ensure sustained benefits over decades. This aligns with findings that demonstrate their superior performance in delivering consistent cooling and ecosystem services​.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By transforming underutilized land into green spaces, the policy aligns with sustainable urban planning principles, fostering a balance between development and environmental conservation.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B77175-2970-3DDD-720D-B176383D17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1617"/>
          <a:stretch/>
        </p:blipFill>
        <p:spPr>
          <a:xfrm>
            <a:off x="6366935" y="122149"/>
            <a:ext cx="5825065" cy="60612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0A3FDD-7644-B979-3823-084E7D27D34A}"/>
              </a:ext>
            </a:extLst>
          </p:cNvPr>
          <p:cNvSpPr txBox="1"/>
          <p:nvPr/>
        </p:nvSpPr>
        <p:spPr>
          <a:xfrm>
            <a:off x="6836663" y="6033061"/>
            <a:ext cx="53553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Benefits of Trees in Cities</a:t>
            </a:r>
          </a:p>
          <a:p>
            <a:r>
              <a:rPr lang="en-US" sz="1400" dirty="0"/>
              <a:t>Source: https://</a:t>
            </a:r>
            <a:r>
              <a:rPr lang="en-US" sz="1400" dirty="0" err="1"/>
              <a:t>www.activesustainability.com</a:t>
            </a:r>
            <a:r>
              <a:rPr lang="en-US" sz="1400" dirty="0"/>
              <a:t>/construction-and-urban-development/benefits-of-trees-in-cities/</a:t>
            </a:r>
          </a:p>
        </p:txBody>
      </p:sp>
    </p:spTree>
    <p:extLst>
      <p:ext uri="{BB962C8B-B14F-4D97-AF65-F5344CB8AC3E}">
        <p14:creationId xmlns:p14="http://schemas.microsoft.com/office/powerpoint/2010/main" val="1563083328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341F0A6EECEF49ADED190A1F67653A" ma:contentTypeVersion="19" ma:contentTypeDescription="Create a new document." ma:contentTypeScope="" ma:versionID="8e7ae6d1b41c78293a52119d37b95994">
  <xsd:schema xmlns:xsd="http://www.w3.org/2001/XMLSchema" xmlns:xs="http://www.w3.org/2001/XMLSchema" xmlns:p="http://schemas.microsoft.com/office/2006/metadata/properties" xmlns:ns2="a1a4cde6-7ef1-4662-b9a2-798cd6684223" xmlns:ns3="4aea0ce6-9394-46d8-b006-a381acdbdd90" targetNamespace="http://schemas.microsoft.com/office/2006/metadata/properties" ma:root="true" ma:fieldsID="d7f6cac46694dc73e3d375e7f996d29b" ns2:_="" ns3:_="">
    <xsd:import namespace="a1a4cde6-7ef1-4662-b9a2-798cd6684223"/>
    <xsd:import namespace="4aea0ce6-9394-46d8-b006-a381acdbdd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cde6-7ef1-4662-b9a2-798cd66842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c2506c3-735d-4e70-aa79-204d06275b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a0ce6-9394-46d8-b006-a381acdbdd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1fc211a8-4a8d-4551-98ac-9cb69774ffd0}" ma:internalName="TaxCatchAll" ma:showField="CatchAllData" ma:web="4aea0ce6-9394-46d8-b006-a381acdbdd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a4cde6-7ef1-4662-b9a2-798cd6684223">
      <Terms xmlns="http://schemas.microsoft.com/office/infopath/2007/PartnerControls"/>
    </lcf76f155ced4ddcb4097134ff3c332f>
    <_Flow_SignoffStatus xmlns="a1a4cde6-7ef1-4662-b9a2-798cd6684223" xsi:nil="true"/>
    <TaxCatchAll xmlns="4aea0ce6-9394-46d8-b006-a381acdbdd90" xsi:nil="true"/>
  </documentManagement>
</p:properties>
</file>

<file path=customXml/itemProps1.xml><?xml version="1.0" encoding="utf-8"?>
<ds:datastoreItem xmlns:ds="http://schemas.openxmlformats.org/officeDocument/2006/customXml" ds:itemID="{7B2D6243-923B-43A0-83D1-D1E8E603A4D1}"/>
</file>

<file path=customXml/itemProps2.xml><?xml version="1.0" encoding="utf-8"?>
<ds:datastoreItem xmlns:ds="http://schemas.openxmlformats.org/officeDocument/2006/customXml" ds:itemID="{8BACB9CF-0F2C-4192-B148-AC92CB407322}"/>
</file>

<file path=customXml/itemProps3.xml><?xml version="1.0" encoding="utf-8"?>
<ds:datastoreItem xmlns:ds="http://schemas.openxmlformats.org/officeDocument/2006/customXml" ds:itemID="{40FB7665-6B56-47CF-8C6C-1A32DB4E8C64}"/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1374</Words>
  <Application>Microsoft Macintosh PowerPoint</Application>
  <PresentationFormat>Widescreen</PresentationFormat>
  <Paragraphs>115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-webkit-standard</vt:lpstr>
      <vt:lpstr>Aptos</vt:lpstr>
      <vt:lpstr>Aptos Narrow</vt:lpstr>
      <vt:lpstr>Arial</vt:lpstr>
      <vt:lpstr>Avenir Next</vt:lpstr>
      <vt:lpstr>CharisSIL</vt:lpstr>
      <vt:lpstr>Neue Haas Grotesk Text Pro</vt:lpstr>
      <vt:lpstr>Roboto</vt:lpstr>
      <vt:lpstr>PunchcardVTI</vt:lpstr>
      <vt:lpstr>Addressing Atlanta Urban Heat Inequalities</vt:lpstr>
      <vt:lpstr>Policy Recommendation: Leveraging Large Canopy Trees for Mitigating Urban Heat in Atlanta</vt:lpstr>
      <vt:lpstr>Why was this policy recommendation selected?</vt:lpstr>
      <vt:lpstr>Cooling benefits from large canopy trees</vt:lpstr>
      <vt:lpstr>Financial Feasibility Through Long-Term ROI  </vt:lpstr>
      <vt:lpstr>How to determine the functional value of a tree?</vt:lpstr>
      <vt:lpstr>Strategic Placement Enhances Effectiveness  </vt:lpstr>
      <vt:lpstr>Community Engagement and Cost Sharing </vt:lpstr>
      <vt:lpstr>Sustainability of Large Tree Strategies </vt:lpstr>
      <vt:lpstr>Long-term benefits of having a large tree canopy in Atlanta</vt:lpstr>
      <vt:lpstr>Having a large tree canopy will improve the quality of life for Atlanta residents</vt:lpstr>
      <vt:lpstr>Having a large tree canopy will have many economic benefits</vt:lpstr>
      <vt:lpstr>Having a large tree canopy will enhance environmental resilience</vt:lpstr>
      <vt:lpstr>Having a large tree canopy will promote social equity</vt:lpstr>
      <vt:lpstr>Steps to effectively implement the recommended policy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Thames, Kayla</dc:creator>
  <cp:lastModifiedBy>Thames, Kayla</cp:lastModifiedBy>
  <cp:revision>9</cp:revision>
  <dcterms:created xsi:type="dcterms:W3CDTF">2024-12-10T20:04:23Z</dcterms:created>
  <dcterms:modified xsi:type="dcterms:W3CDTF">2024-12-12T16:23:45Z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0x0101002C341F0A6EECEF49ADED190A1F67653A</vt:lpwstr>
  </property>
</Properties>
</file>